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81" r:id="rId21"/>
    <p:sldId id="283" r:id="rId22"/>
    <p:sldId id="258" r:id="rId23"/>
  </p:sldIdLst>
  <p:sldSz cx="12192000" cy="6858000"/>
  <p:notesSz cx="9144000" cy="6858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8B261910-DD06-46C6-B4D5-322BFA076A39}">
          <p14:sldIdLst>
            <p14:sldId id="256"/>
          </p14:sldIdLst>
        </p14:section>
        <p14:section name="Content" id="{9378B10F-35C2-4792-BF4A-06B878792D9F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0"/>
            <p14:sldId id="281"/>
            <p14:sldId id="283"/>
          </p14:sldIdLst>
        </p14:section>
        <p14:section name="Footer" id="{5DA29157-1DA2-40DB-A824-48E9084F4687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75"/>
    <a:srgbClr val="ECA15E"/>
    <a:srgbClr val="24B4DF"/>
    <a:srgbClr val="0D1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702"/>
  </p:normalViewPr>
  <p:slideViewPr>
    <p:cSldViewPr snapToGrid="0" snapToObjects="1">
      <p:cViewPr varScale="1">
        <p:scale>
          <a:sx n="81" d="100"/>
          <a:sy n="81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95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40CB5-DB7C-489E-AAA3-BDD04BC6E1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6878E-8CBF-418E-828D-2E2A5C5F66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C2590-A55E-4736-9802-B56E9C668297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2DCCD-DD44-4D03-9615-AF551748F2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B6D4-6017-4331-B20E-441CC361E5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05EBF-B7C5-402B-969D-A9D5892D5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76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582DC-8B8D-4C95-9C90-BA75F79311C0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67900-74C1-4609-9CB8-ED578D033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8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51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8617F-8F5E-2C4B-99FA-5EEE08BA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125" y="6142383"/>
            <a:ext cx="537216" cy="538109"/>
          </a:xfrm>
          <a:prstGeom prst="rect">
            <a:avLst/>
          </a:prstGeom>
        </p:spPr>
        <p:txBody>
          <a:bodyPr anchor="ctr"/>
          <a:lstStyle>
            <a:lvl1pPr algn="ctr">
              <a:defRPr b="0">
                <a:solidFill>
                  <a:srgbClr val="181E75"/>
                </a:solidFill>
                <a:latin typeface="+mn-lt"/>
              </a:defRPr>
            </a:lvl1pPr>
          </a:lstStyle>
          <a:p>
            <a:fld id="{004036A4-AF01-864E-9C02-312D68572E72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F4BA26-AC10-4761-9372-87A4C7752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2916" y="1968304"/>
            <a:ext cx="5353817" cy="4494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90E2B2-3CA0-4CF6-92CC-2BE88C3081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2183" y="1968305"/>
            <a:ext cx="5353817" cy="4494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F4032A-1FDB-4777-AEAE-942BB5D6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409"/>
            <a:ext cx="10515600" cy="9057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42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71059E1-4331-4CC5-AB27-D97D6B97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125" y="6142383"/>
            <a:ext cx="537216" cy="538109"/>
          </a:xfrm>
          <a:prstGeom prst="rect">
            <a:avLst/>
          </a:prstGeom>
        </p:spPr>
        <p:txBody>
          <a:bodyPr anchor="ctr"/>
          <a:lstStyle>
            <a:lvl1pPr algn="ctr">
              <a:defRPr b="0">
                <a:solidFill>
                  <a:srgbClr val="181E75"/>
                </a:solidFill>
                <a:latin typeface="+mn-lt"/>
              </a:defRPr>
            </a:lvl1pPr>
          </a:lstStyle>
          <a:p>
            <a:fld id="{004036A4-AF01-864E-9C02-312D68572E72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860B0856-23D3-41F9-8FBC-7056C113324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776816" y="2173710"/>
            <a:ext cx="4106862" cy="1909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SmartArt Placeholder 15">
            <a:extLst>
              <a:ext uri="{FF2B5EF4-FFF2-40B4-BE49-F238E27FC236}">
                <a16:creationId xmlns:a16="http://schemas.microsoft.com/office/drawing/2014/main" id="{AA425451-2822-45EC-93B3-98D41BAB5556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6101166" y="2173710"/>
            <a:ext cx="4106862" cy="1909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Media Placeholder 17">
            <a:extLst>
              <a:ext uri="{FF2B5EF4-FFF2-40B4-BE49-F238E27FC236}">
                <a16:creationId xmlns:a16="http://schemas.microsoft.com/office/drawing/2014/main" id="{C4EFDBD1-3970-4B8C-980A-B78BD08E9234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1776816" y="4559377"/>
            <a:ext cx="4106863" cy="1909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Online Image Placeholder 19">
            <a:extLst>
              <a:ext uri="{FF2B5EF4-FFF2-40B4-BE49-F238E27FC236}">
                <a16:creationId xmlns:a16="http://schemas.microsoft.com/office/drawing/2014/main" id="{E0804E4B-22DF-4C6B-A758-A4C6136AF85F}"/>
              </a:ext>
            </a:extLst>
          </p:cNvPr>
          <p:cNvSpPr>
            <a:spLocks noGrp="1"/>
          </p:cNvSpPr>
          <p:nvPr>
            <p:ph type="clipArt" sz="quarter" idx="16"/>
          </p:nvPr>
        </p:nvSpPr>
        <p:spPr>
          <a:xfrm>
            <a:off x="6101166" y="4559377"/>
            <a:ext cx="4106863" cy="1909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44638DC-AB47-4277-9CC9-E2CBC40A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374"/>
            <a:ext cx="10515600" cy="8747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402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71059E1-4331-4CC5-AB27-D97D6B97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125" y="6142383"/>
            <a:ext cx="537216" cy="538109"/>
          </a:xfrm>
          <a:prstGeom prst="rect">
            <a:avLst/>
          </a:prstGeom>
        </p:spPr>
        <p:txBody>
          <a:bodyPr anchor="ctr"/>
          <a:lstStyle>
            <a:lvl1pPr algn="ctr">
              <a:defRPr b="0">
                <a:solidFill>
                  <a:srgbClr val="181E75"/>
                </a:solidFill>
                <a:latin typeface="+mn-lt"/>
              </a:defRPr>
            </a:lvl1pPr>
          </a:lstStyle>
          <a:p>
            <a:fld id="{004036A4-AF01-864E-9C02-312D68572E72}" type="slidenum">
              <a:rPr lang="en-VN" smtClean="0"/>
              <a:pPr/>
              <a:t>‹#›</a:t>
            </a:fld>
            <a:endParaRPr lang="en-V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9B80230-4CE0-4E6A-997B-AB6E1F40E69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31913" y="2756357"/>
            <a:ext cx="3068637" cy="3352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4C42166-1D9A-407E-9B8C-269E43653B4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695650" y="2755900"/>
            <a:ext cx="3006725" cy="3352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1A08D0A0-C6C6-472B-B4F9-1C9DB0985665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7997476" y="2755900"/>
            <a:ext cx="3006725" cy="3352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3CA11E-EE49-409D-831E-13DDCBB8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21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71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3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5" r:id="rId4"/>
    <p:sldLayoutId id="214748368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910.09772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26CDA9-6E0E-4057-830E-F811FEC42869}"/>
              </a:ext>
            </a:extLst>
          </p:cNvPr>
          <p:cNvSpPr txBox="1"/>
          <p:nvPr/>
        </p:nvSpPr>
        <p:spPr>
          <a:xfrm>
            <a:off x="655721" y="2334706"/>
            <a:ext cx="10880557" cy="236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Predictive Coding for Locally</a:t>
            </a:r>
          </a:p>
          <a:p>
            <a:pPr>
              <a:lnSpc>
                <a:spcPts val="6000"/>
              </a:lnSpc>
            </a:pPr>
            <a:r>
              <a:rPr lang="en-US" sz="4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Linear Control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Rui Shu*, Tung Nguyen*, </a:t>
            </a:r>
            <a:r>
              <a:rPr lang="en-US" sz="20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Yinlam</a:t>
            </a: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Chow, Tuan Pham, </a:t>
            </a:r>
            <a:r>
              <a:rPr lang="en-US" sz="20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Khoat</a:t>
            </a: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Than, Mohammad </a:t>
            </a:r>
            <a:r>
              <a:rPr lang="en-US" sz="20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Ghavamzadeh</a:t>
            </a: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Stefano </a:t>
            </a:r>
            <a:r>
              <a:rPr lang="en-US" sz="20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Ermon</a:t>
            </a: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Hung Bui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6E768-CCAD-43D8-9EFA-44959BAEDD0B}"/>
              </a:ext>
            </a:extLst>
          </p:cNvPr>
          <p:cNvSpPr txBox="1"/>
          <p:nvPr/>
        </p:nvSpPr>
        <p:spPr>
          <a:xfrm>
            <a:off x="655721" y="5559169"/>
            <a:ext cx="8247648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SPEAKER:</a:t>
            </a:r>
            <a:endParaRPr lang="en-US" sz="24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Tung Nguyen – </a:t>
            </a:r>
            <a:r>
              <a:rPr lang="en-US" sz="24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VinAI</a:t>
            </a:r>
            <a:r>
              <a:rPr lang="en-US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Resident</a:t>
            </a:r>
            <a:endParaRPr lang="en-US" sz="2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9833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10</a:t>
            </a:fld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F59AA-5238-4C46-9DC3-09A45F52DB0C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Learning an Embedding That is Good for Prediction</a:t>
            </a:r>
          </a:p>
        </p:txBody>
      </p:sp>
      <p:sp>
        <p:nvSpPr>
          <p:cNvPr id="4" name="Google Shape;196;p24">
            <a:extLst>
              <a:ext uri="{FF2B5EF4-FFF2-40B4-BE49-F238E27FC236}">
                <a16:creationId xmlns:a16="http://schemas.microsoft.com/office/drawing/2014/main" id="{51A91170-CA54-4270-9971-9E3DE40DE283}"/>
              </a:ext>
            </a:extLst>
          </p:cNvPr>
          <p:cNvSpPr/>
          <p:nvPr/>
        </p:nvSpPr>
        <p:spPr>
          <a:xfrm>
            <a:off x="1759950" y="1946010"/>
            <a:ext cx="8672100" cy="2457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97;p24">
            <a:extLst>
              <a:ext uri="{FF2B5EF4-FFF2-40B4-BE49-F238E27FC236}">
                <a16:creationId xmlns:a16="http://schemas.microsoft.com/office/drawing/2014/main" id="{8B891FF9-98CD-40FD-B94D-40DF2DABC0F3}"/>
              </a:ext>
            </a:extLst>
          </p:cNvPr>
          <p:cNvSpPr txBox="1">
            <a:spLocks/>
          </p:cNvSpPr>
          <p:nvPr/>
        </p:nvSpPr>
        <p:spPr>
          <a:xfrm>
            <a:off x="1759950" y="2189235"/>
            <a:ext cx="8672100" cy="30507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Lemma 1: </a:t>
            </a: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Predictive suboptimality is upper bounded by the mutual information gap: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Predictive suboptimality can be minimized in a decoder-free and information-theoretic manner</a:t>
            </a:r>
          </a:p>
        </p:txBody>
      </p:sp>
      <p:sp>
        <p:nvSpPr>
          <p:cNvPr id="6" name="Google Shape;198;p24">
            <a:extLst>
              <a:ext uri="{FF2B5EF4-FFF2-40B4-BE49-F238E27FC236}">
                <a16:creationId xmlns:a16="http://schemas.microsoft.com/office/drawing/2014/main" id="{AB570B57-7DB0-4C45-B9B8-E979F4A1FF0E}"/>
              </a:ext>
            </a:extLst>
          </p:cNvPr>
          <p:cNvSpPr/>
          <p:nvPr/>
        </p:nvSpPr>
        <p:spPr>
          <a:xfrm>
            <a:off x="4474500" y="2677160"/>
            <a:ext cx="1550100" cy="34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p24">
            <a:extLst>
              <a:ext uri="{FF2B5EF4-FFF2-40B4-BE49-F238E27FC236}">
                <a16:creationId xmlns:a16="http://schemas.microsoft.com/office/drawing/2014/main" id="{61459FA7-E933-4956-94FC-512271314452}"/>
              </a:ext>
            </a:extLst>
          </p:cNvPr>
          <p:cNvSpPr/>
          <p:nvPr/>
        </p:nvSpPr>
        <p:spPr>
          <a:xfrm>
            <a:off x="6307500" y="2677160"/>
            <a:ext cx="1458600" cy="345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4">
            <a:extLst>
              <a:ext uri="{FF2B5EF4-FFF2-40B4-BE49-F238E27FC236}">
                <a16:creationId xmlns:a16="http://schemas.microsoft.com/office/drawing/2014/main" id="{42DFA92B-EFC1-40D4-A26F-E1EED5E77FBE}"/>
              </a:ext>
            </a:extLst>
          </p:cNvPr>
          <p:cNvSpPr txBox="1"/>
          <p:nvPr/>
        </p:nvSpPr>
        <p:spPr>
          <a:xfrm>
            <a:off x="4147225" y="3447410"/>
            <a:ext cx="1598700" cy="658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/>
              <a:t>Information of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/>
              <a:t>observation data</a:t>
            </a:r>
            <a:endParaRPr sz="1400" dirty="0"/>
          </a:p>
        </p:txBody>
      </p:sp>
      <p:sp>
        <p:nvSpPr>
          <p:cNvPr id="9" name="Google Shape;201;p24">
            <a:extLst>
              <a:ext uri="{FF2B5EF4-FFF2-40B4-BE49-F238E27FC236}">
                <a16:creationId xmlns:a16="http://schemas.microsoft.com/office/drawing/2014/main" id="{AC96E86F-3B93-4056-B800-8E1988A623FF}"/>
              </a:ext>
            </a:extLst>
          </p:cNvPr>
          <p:cNvSpPr txBox="1"/>
          <p:nvPr/>
        </p:nvSpPr>
        <p:spPr>
          <a:xfrm>
            <a:off x="6198875" y="3447410"/>
            <a:ext cx="1845900" cy="658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solidFill>
                  <a:srgbClr val="0000FF"/>
                </a:solidFill>
              </a:rPr>
              <a:t>Information captured in latent space</a:t>
            </a:r>
            <a:endParaRPr sz="1400" dirty="0">
              <a:solidFill>
                <a:srgbClr val="0000FF"/>
              </a:solidFill>
            </a:endParaRPr>
          </a:p>
        </p:txBody>
      </p:sp>
      <p:cxnSp>
        <p:nvCxnSpPr>
          <p:cNvPr id="10" name="Google Shape;202;p24">
            <a:extLst>
              <a:ext uri="{FF2B5EF4-FFF2-40B4-BE49-F238E27FC236}">
                <a16:creationId xmlns:a16="http://schemas.microsoft.com/office/drawing/2014/main" id="{8CD136ED-3F52-4198-8D76-246A06489FD3}"/>
              </a:ext>
            </a:extLst>
          </p:cNvPr>
          <p:cNvCxnSpPr>
            <a:stCxn id="8" idx="0"/>
            <a:endCxn id="6" idx="2"/>
          </p:cNvCxnSpPr>
          <p:nvPr/>
        </p:nvCxnSpPr>
        <p:spPr>
          <a:xfrm rot="10800000" flipH="1">
            <a:off x="4946575" y="3022910"/>
            <a:ext cx="303000" cy="42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203;p24">
            <a:extLst>
              <a:ext uri="{FF2B5EF4-FFF2-40B4-BE49-F238E27FC236}">
                <a16:creationId xmlns:a16="http://schemas.microsoft.com/office/drawing/2014/main" id="{B9BC9B1F-7CF0-4DEF-AEAA-96D573E1D6BB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10800000">
            <a:off x="7036925" y="3022910"/>
            <a:ext cx="84900" cy="424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" name="Google Shape;204;p24" descr="I(x_{t+1}; x_t, u_t) - I(z_{t+1}; z_t, u_t)" title="MathEquation,#000000">
            <a:extLst>
              <a:ext uri="{FF2B5EF4-FFF2-40B4-BE49-F238E27FC236}">
                <a16:creationId xmlns:a16="http://schemas.microsoft.com/office/drawing/2014/main" id="{4558F85B-AD22-4028-A077-DCC72328D7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3473" y="2706360"/>
            <a:ext cx="3242626" cy="30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96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11</a:t>
            </a:fld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DD7F3-0180-491A-963F-85CF0095B5E9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Learning an Embedding via Predictive Coding</a:t>
            </a:r>
          </a:p>
        </p:txBody>
      </p:sp>
      <p:sp>
        <p:nvSpPr>
          <p:cNvPr id="4" name="Google Shape;210;p25">
            <a:extLst>
              <a:ext uri="{FF2B5EF4-FFF2-40B4-BE49-F238E27FC236}">
                <a16:creationId xmlns:a16="http://schemas.microsoft.com/office/drawing/2014/main" id="{36C9585B-4527-42FF-B901-CBC00BF79658}"/>
              </a:ext>
            </a:extLst>
          </p:cNvPr>
          <p:cNvSpPr/>
          <p:nvPr/>
        </p:nvSpPr>
        <p:spPr>
          <a:xfrm>
            <a:off x="1759949" y="2253084"/>
            <a:ext cx="8672100" cy="2457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12;p25">
            <a:extLst>
              <a:ext uri="{FF2B5EF4-FFF2-40B4-BE49-F238E27FC236}">
                <a16:creationId xmlns:a16="http://schemas.microsoft.com/office/drawing/2014/main" id="{2F11712A-74AD-4E69-ACE8-55D62BE54096}"/>
              </a:ext>
            </a:extLst>
          </p:cNvPr>
          <p:cNvSpPr txBox="1">
            <a:spLocks/>
          </p:cNvSpPr>
          <p:nvPr/>
        </p:nvSpPr>
        <p:spPr>
          <a:xfrm>
            <a:off x="1759949" y="2253085"/>
            <a:ext cx="8672100" cy="2457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Predictive coding maximizes a lower bound of 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 fixed choice of </a:t>
            </a:r>
            <a:r>
              <a:rPr lang="en-US" sz="1400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, </a:t>
            </a: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     is the true latent dynamics, the CPC objective is maximized</a:t>
            </a:r>
          </a:p>
        </p:txBody>
      </p:sp>
      <p:pic>
        <p:nvPicPr>
          <p:cNvPr id="6" name="Google Shape;213;p25" descr="\ell_{\text{cpc}} = \mathbb{E} \frac{1}{K} \sum_{i} \ln \frac{F\left(E\left(x_{t+1}^{(i)}\right) | E\left(x_{t}^{(i)}\right), u_{t}^{(i)}\right)}{\frac{1}{K} \sum_{j} F\left(E\left(x_{t+1}^{(i)}\right) | E\left(x_{t}^{(j)}\right), u_{t}^{(j)}\right)}" title="MathEquation,#000000">
            <a:extLst>
              <a:ext uri="{FF2B5EF4-FFF2-40B4-BE49-F238E27FC236}">
                <a16:creationId xmlns:a16="http://schemas.microsoft.com/office/drawing/2014/main" id="{91E23B9F-64DD-4498-98B8-1692551A10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9162" y="2974390"/>
            <a:ext cx="5693674" cy="9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4;p25">
            <a:extLst>
              <a:ext uri="{FF2B5EF4-FFF2-40B4-BE49-F238E27FC236}">
                <a16:creationId xmlns:a16="http://schemas.microsoft.com/office/drawing/2014/main" id="{B7C4B9EE-D799-459E-B911-ED6CC43237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665" y="4180066"/>
            <a:ext cx="143974" cy="17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5;p25">
            <a:extLst>
              <a:ext uri="{FF2B5EF4-FFF2-40B4-BE49-F238E27FC236}">
                <a16:creationId xmlns:a16="http://schemas.microsoft.com/office/drawing/2014/main" id="{BE6EBAFD-6344-4C47-A2CD-EB0E12F38098}"/>
              </a:ext>
            </a:extLst>
          </p:cNvPr>
          <p:cNvSpPr/>
          <p:nvPr/>
        </p:nvSpPr>
        <p:spPr>
          <a:xfrm>
            <a:off x="5968699" y="3066765"/>
            <a:ext cx="212100" cy="275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6;p25">
            <a:extLst>
              <a:ext uri="{FF2B5EF4-FFF2-40B4-BE49-F238E27FC236}">
                <a16:creationId xmlns:a16="http://schemas.microsoft.com/office/drawing/2014/main" id="{DCFCBCE7-892E-4A3F-816C-56A33F1F7693}"/>
              </a:ext>
            </a:extLst>
          </p:cNvPr>
          <p:cNvSpPr txBox="1"/>
          <p:nvPr/>
        </p:nvSpPr>
        <p:spPr>
          <a:xfrm>
            <a:off x="4686574" y="2714390"/>
            <a:ext cx="678600" cy="40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critic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" name="Google Shape;217;p25">
            <a:extLst>
              <a:ext uri="{FF2B5EF4-FFF2-40B4-BE49-F238E27FC236}">
                <a16:creationId xmlns:a16="http://schemas.microsoft.com/office/drawing/2014/main" id="{960057EE-6C12-40B6-B9D3-D1DBCD8AB66D}"/>
              </a:ext>
            </a:extLst>
          </p:cNvPr>
          <p:cNvCxnSpPr>
            <a:stCxn id="8" idx="1"/>
            <a:endCxn id="9" idx="3"/>
          </p:cNvCxnSpPr>
          <p:nvPr/>
        </p:nvCxnSpPr>
        <p:spPr>
          <a:xfrm rot="10800000">
            <a:off x="5365099" y="2915115"/>
            <a:ext cx="603600" cy="28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Google Shape;218;p25" descr="E" title="MathEquation,#000000">
            <a:extLst>
              <a:ext uri="{FF2B5EF4-FFF2-40B4-BE49-F238E27FC236}">
                <a16:creationId xmlns:a16="http://schemas.microsoft.com/office/drawing/2014/main" id="{1EDF958A-C06B-4492-B1DA-FB380B4106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998" y="4181354"/>
            <a:ext cx="143976" cy="17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19;p25" descr="I(z_{t+1}; z_t, u_t)" title="MathEquation,#000000">
            <a:extLst>
              <a:ext uri="{FF2B5EF4-FFF2-40B4-BE49-F238E27FC236}">
                <a16:creationId xmlns:a16="http://schemas.microsoft.com/office/drawing/2014/main" id="{A5A62B25-85C7-4367-A651-8142336D8A1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311" y="2324914"/>
            <a:ext cx="1188304" cy="2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86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12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10D33-7F77-496B-A0D1-477965662BA0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Estimating the Latent Dynamics via Consistency</a:t>
            </a:r>
          </a:p>
        </p:txBody>
      </p:sp>
      <p:sp>
        <p:nvSpPr>
          <p:cNvPr id="6" name="Google Shape;224;p26">
            <a:extLst>
              <a:ext uri="{FF2B5EF4-FFF2-40B4-BE49-F238E27FC236}">
                <a16:creationId xmlns:a16="http://schemas.microsoft.com/office/drawing/2014/main" id="{DE465891-AAEB-4F4B-A7CE-056916034F4B}"/>
              </a:ext>
            </a:extLst>
          </p:cNvPr>
          <p:cNvSpPr/>
          <p:nvPr/>
        </p:nvSpPr>
        <p:spPr>
          <a:xfrm>
            <a:off x="1829154" y="2849931"/>
            <a:ext cx="8672100" cy="29814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25;p26">
            <a:extLst>
              <a:ext uri="{FF2B5EF4-FFF2-40B4-BE49-F238E27FC236}">
                <a16:creationId xmlns:a16="http://schemas.microsoft.com/office/drawing/2014/main" id="{EB95F339-D3A2-42A7-A893-5572F5680B36}"/>
              </a:ext>
            </a:extLst>
          </p:cNvPr>
          <p:cNvSpPr/>
          <p:nvPr/>
        </p:nvSpPr>
        <p:spPr>
          <a:xfrm>
            <a:off x="1829154" y="1805177"/>
            <a:ext cx="8672100" cy="9450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27;p26">
            <a:extLst>
              <a:ext uri="{FF2B5EF4-FFF2-40B4-BE49-F238E27FC236}">
                <a16:creationId xmlns:a16="http://schemas.microsoft.com/office/drawing/2014/main" id="{BFDDA9C0-BF5A-4EC6-9607-0A501E24084E}"/>
              </a:ext>
            </a:extLst>
          </p:cNvPr>
          <p:cNvSpPr txBox="1">
            <a:spLocks/>
          </p:cNvSpPr>
          <p:nvPr/>
        </p:nvSpPr>
        <p:spPr>
          <a:xfrm>
            <a:off x="1829154" y="1891336"/>
            <a:ext cx="8684550" cy="8581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Choosing  </a:t>
            </a:r>
            <a:r>
              <a:rPr lang="en-US" sz="1400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to be the true latent dynamics maximizes the CPC objective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Choosing an      that maximizes the CPC objective does not imply      is the true latent dynamics model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228;p26" descr="\ell_{\text{cons}} = \ln F(E(x_{t+1}) | E(x_t), u_t)" title="MathEquation,#000000">
            <a:extLst>
              <a:ext uri="{FF2B5EF4-FFF2-40B4-BE49-F238E27FC236}">
                <a16:creationId xmlns:a16="http://schemas.microsoft.com/office/drawing/2014/main" id="{673F40D4-4A57-4D61-BC47-E3245AC7B6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7909" y="5385086"/>
            <a:ext cx="3274600" cy="3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9;p26">
            <a:extLst>
              <a:ext uri="{FF2B5EF4-FFF2-40B4-BE49-F238E27FC236}">
                <a16:creationId xmlns:a16="http://schemas.microsoft.com/office/drawing/2014/main" id="{9A35728B-4796-48D3-9E16-65273F763C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182" y="1980113"/>
            <a:ext cx="143974" cy="1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30;p26">
            <a:extLst>
              <a:ext uri="{FF2B5EF4-FFF2-40B4-BE49-F238E27FC236}">
                <a16:creationId xmlns:a16="http://schemas.microsoft.com/office/drawing/2014/main" id="{6C9FD78E-0EAD-4E09-AC66-A29C77EAEC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827" y="2374295"/>
            <a:ext cx="143974" cy="1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31;p26">
            <a:extLst>
              <a:ext uri="{FF2B5EF4-FFF2-40B4-BE49-F238E27FC236}">
                <a16:creationId xmlns:a16="http://schemas.microsoft.com/office/drawing/2014/main" id="{3A568F5D-B618-4E92-9DF6-E247930834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007" y="2374295"/>
            <a:ext cx="143974" cy="1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2;p26">
            <a:extLst>
              <a:ext uri="{FF2B5EF4-FFF2-40B4-BE49-F238E27FC236}">
                <a16:creationId xmlns:a16="http://schemas.microsoft.com/office/drawing/2014/main" id="{C284FA7E-3B2E-4F18-8063-036E141481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823" y="3250615"/>
            <a:ext cx="2090750" cy="20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33;p26">
            <a:extLst>
              <a:ext uri="{FF2B5EF4-FFF2-40B4-BE49-F238E27FC236}">
                <a16:creationId xmlns:a16="http://schemas.microsoft.com/office/drawing/2014/main" id="{062B4DB5-C539-4DE4-84CB-ADC432541C77}"/>
              </a:ext>
            </a:extLst>
          </p:cNvPr>
          <p:cNvSpPr txBox="1">
            <a:spLocks/>
          </p:cNvSpPr>
          <p:nvPr/>
        </p:nvSpPr>
        <p:spPr>
          <a:xfrm>
            <a:off x="1829154" y="2913318"/>
            <a:ext cx="8672100" cy="3905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Explicitly encourage      to estimate the true latent dynamics via a </a:t>
            </a: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consistency objective</a:t>
            </a:r>
            <a:endParaRPr lang="en-US"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Google Shape;234;p26">
            <a:extLst>
              <a:ext uri="{FF2B5EF4-FFF2-40B4-BE49-F238E27FC236}">
                <a16:creationId xmlns:a16="http://schemas.microsoft.com/office/drawing/2014/main" id="{1CBFD21A-4C1C-4848-855C-E396D61659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939" y="3003933"/>
            <a:ext cx="143974" cy="173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62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13</a:t>
            </a:fld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33753-AE9E-4410-8E67-01D35C759E42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Enforcing Smooth Latent Dynamics via Curvature</a:t>
            </a:r>
          </a:p>
        </p:txBody>
      </p:sp>
      <p:sp>
        <p:nvSpPr>
          <p:cNvPr id="4" name="Google Shape;239;p27">
            <a:extLst>
              <a:ext uri="{FF2B5EF4-FFF2-40B4-BE49-F238E27FC236}">
                <a16:creationId xmlns:a16="http://schemas.microsoft.com/office/drawing/2014/main" id="{02544C9A-3DBF-4253-B1CC-60FC93CD4340}"/>
              </a:ext>
            </a:extLst>
          </p:cNvPr>
          <p:cNvSpPr/>
          <p:nvPr/>
        </p:nvSpPr>
        <p:spPr>
          <a:xfrm>
            <a:off x="1659549" y="1733885"/>
            <a:ext cx="8672100" cy="39762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41;p27">
            <a:extLst>
              <a:ext uri="{FF2B5EF4-FFF2-40B4-BE49-F238E27FC236}">
                <a16:creationId xmlns:a16="http://schemas.microsoft.com/office/drawing/2014/main" id="{80B80120-1384-4590-9F23-644431B8607C}"/>
              </a:ext>
            </a:extLst>
          </p:cNvPr>
          <p:cNvSpPr txBox="1">
            <a:spLocks/>
          </p:cNvSpPr>
          <p:nvPr/>
        </p:nvSpPr>
        <p:spPr>
          <a:xfrm>
            <a:off x="1659549" y="1733885"/>
            <a:ext cx="8672100" cy="397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use locally-linear controllers (LLC), so a low-curvature dynamics is preferable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242;p27">
            <a:extLst>
              <a:ext uri="{FF2B5EF4-FFF2-40B4-BE49-F238E27FC236}">
                <a16:creationId xmlns:a16="http://schemas.microsoft.com/office/drawing/2014/main" id="{FBFF059F-DFF0-4C9E-A32F-3A7141937E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6074" y="2549134"/>
            <a:ext cx="2559574" cy="205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3;p27">
            <a:extLst>
              <a:ext uri="{FF2B5EF4-FFF2-40B4-BE49-F238E27FC236}">
                <a16:creationId xmlns:a16="http://schemas.microsoft.com/office/drawing/2014/main" id="{F28C5DA9-62DE-44D7-8193-D0348C3FA4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149" y="2549145"/>
            <a:ext cx="2300425" cy="20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27" descr="\begin{aligned}&#10;\ell_{\text {curv }}=&amp; \mathbb{E}_{\eta \sim \mathcal{N}(0, \delta I)}\left[\| f_{\mathcal{Z}}(\bar{z}, \bar{u})-\left(\nabla_{z} f_{\mathcal{Z}}(\bar{z}, \bar{u}) \eta_{z}\right.\right.\\&#10;&amp;\left.\left.+\nabla_{u} f_{\mathcal{Z}}(\bar{z}, \bar{u}) \eta_{u}\right)-f_{\mathcal{Z}}(z, u) \|_{2}^{2}\right]&#10;\end{aligned}" title="MathEquation,#000000">
            <a:extLst>
              <a:ext uri="{FF2B5EF4-FFF2-40B4-BE49-F238E27FC236}">
                <a16:creationId xmlns:a16="http://schemas.microsoft.com/office/drawing/2014/main" id="{E85A0D67-C7C5-4871-8165-808D72E2E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302" y="4778395"/>
            <a:ext cx="4644584" cy="70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45;p27">
            <a:extLst>
              <a:ext uri="{FF2B5EF4-FFF2-40B4-BE49-F238E27FC236}">
                <a16:creationId xmlns:a16="http://schemas.microsoft.com/office/drawing/2014/main" id="{69136FC9-4D56-44EC-B8A3-53DD6002E0D5}"/>
              </a:ext>
            </a:extLst>
          </p:cNvPr>
          <p:cNvCxnSpPr/>
          <p:nvPr/>
        </p:nvCxnSpPr>
        <p:spPr>
          <a:xfrm>
            <a:off x="6461774" y="2417387"/>
            <a:ext cx="2483400" cy="176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46;p27">
            <a:extLst>
              <a:ext uri="{FF2B5EF4-FFF2-40B4-BE49-F238E27FC236}">
                <a16:creationId xmlns:a16="http://schemas.microsoft.com/office/drawing/2014/main" id="{5A624AF1-71CD-46E8-84B6-20DFE9DE0EE3}"/>
              </a:ext>
            </a:extLst>
          </p:cNvPr>
          <p:cNvCxnSpPr/>
          <p:nvPr/>
        </p:nvCxnSpPr>
        <p:spPr>
          <a:xfrm flipH="1">
            <a:off x="6473424" y="2346787"/>
            <a:ext cx="2248200" cy="1977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5650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14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9241-F92F-431C-9805-D4FC7D62A73A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Predictive Coding, Consistency, Curvature (PC3)</a:t>
            </a:r>
          </a:p>
        </p:txBody>
      </p:sp>
      <p:sp>
        <p:nvSpPr>
          <p:cNvPr id="6" name="Google Shape;252;p28">
            <a:extLst>
              <a:ext uri="{FF2B5EF4-FFF2-40B4-BE49-F238E27FC236}">
                <a16:creationId xmlns:a16="http://schemas.microsoft.com/office/drawing/2014/main" id="{5C0A8534-F443-40DE-95DB-64E322E413A8}"/>
              </a:ext>
            </a:extLst>
          </p:cNvPr>
          <p:cNvSpPr/>
          <p:nvPr/>
        </p:nvSpPr>
        <p:spPr>
          <a:xfrm>
            <a:off x="1561713" y="1844360"/>
            <a:ext cx="31152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53;p28">
            <a:extLst>
              <a:ext uri="{FF2B5EF4-FFF2-40B4-BE49-F238E27FC236}">
                <a16:creationId xmlns:a16="http://schemas.microsoft.com/office/drawing/2014/main" id="{4B0F0E2F-9792-446E-BEE4-B879BA5583CA}"/>
              </a:ext>
            </a:extLst>
          </p:cNvPr>
          <p:cNvSpPr/>
          <p:nvPr/>
        </p:nvSpPr>
        <p:spPr>
          <a:xfrm>
            <a:off x="4783938" y="1844360"/>
            <a:ext cx="23097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54;p28">
            <a:extLst>
              <a:ext uri="{FF2B5EF4-FFF2-40B4-BE49-F238E27FC236}">
                <a16:creationId xmlns:a16="http://schemas.microsoft.com/office/drawing/2014/main" id="{CFBD3D3B-E50D-406F-904C-891CECB6E995}"/>
              </a:ext>
            </a:extLst>
          </p:cNvPr>
          <p:cNvSpPr txBox="1"/>
          <p:nvPr/>
        </p:nvSpPr>
        <p:spPr>
          <a:xfrm>
            <a:off x="4571988" y="223241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Maximize CPC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55;p28">
            <a:extLst>
              <a:ext uri="{FF2B5EF4-FFF2-40B4-BE49-F238E27FC236}">
                <a16:creationId xmlns:a16="http://schemas.microsoft.com/office/drawing/2014/main" id="{8407C2E9-95B9-43C1-A07E-07D556A780E3}"/>
              </a:ext>
            </a:extLst>
          </p:cNvPr>
          <p:cNvSpPr/>
          <p:nvPr/>
        </p:nvSpPr>
        <p:spPr>
          <a:xfrm>
            <a:off x="7200663" y="1844360"/>
            <a:ext cx="30915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56;p28">
            <a:extLst>
              <a:ext uri="{FF2B5EF4-FFF2-40B4-BE49-F238E27FC236}">
                <a16:creationId xmlns:a16="http://schemas.microsoft.com/office/drawing/2014/main" id="{7D843F4D-0D39-45C5-A1A8-E3F865EE7C9D}"/>
              </a:ext>
            </a:extLst>
          </p:cNvPr>
          <p:cNvSpPr txBox="1"/>
          <p:nvPr/>
        </p:nvSpPr>
        <p:spPr>
          <a:xfrm>
            <a:off x="4598613" y="328496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Maximize Consistency 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57;p28">
            <a:extLst>
              <a:ext uri="{FF2B5EF4-FFF2-40B4-BE49-F238E27FC236}">
                <a16:creationId xmlns:a16="http://schemas.microsoft.com/office/drawing/2014/main" id="{178F5DAC-6620-4B93-8209-137430ED9221}"/>
              </a:ext>
            </a:extLst>
          </p:cNvPr>
          <p:cNvSpPr txBox="1"/>
          <p:nvPr/>
        </p:nvSpPr>
        <p:spPr>
          <a:xfrm>
            <a:off x="4571988" y="433751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Minimize curvature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258;p28" descr="\ell_{\text{cpc}} = \mathbb{E} \frac{1}{K} \sum_{i} \ln \frac{F\left(E\left(x_{t+1}^{(i)}\right) | E\left(x_{t}^{(i)}\right), u_{t}^{(i)}\right)}{\frac{1}{K} \sum_{j} F\left(E\left(x_{t+1}^{(i)}\right) | E\left(x_{t}^{(j)}\right), u_{t}^{(j)}\right)}" title="MathEquation,#000000">
            <a:extLst>
              <a:ext uri="{FF2B5EF4-FFF2-40B4-BE49-F238E27FC236}">
                <a16:creationId xmlns:a16="http://schemas.microsoft.com/office/drawing/2014/main" id="{F4A5EFCE-7E3B-42AA-9203-D2E2002E44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7225" y="2259510"/>
            <a:ext cx="2984176" cy="5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9;p28" descr="\ell_{\text{cons}} = \ln F(E(x_{t+1}) | E(x_t), u_t)" title="MathEquation,#000000">
            <a:extLst>
              <a:ext uri="{FF2B5EF4-FFF2-40B4-BE49-F238E27FC236}">
                <a16:creationId xmlns:a16="http://schemas.microsoft.com/office/drawing/2014/main" id="{B05DE31C-E6B0-4C8C-AD3E-7635A98A58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513" y="3444361"/>
            <a:ext cx="2507600" cy="2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60;p28" descr="\begin{aligned}&#10;\ell_{\text {curv }}=&amp; \mathbb{E}_{\eta \sim \mathcal{N}(0, \delta I)}\left[\| f_{\mathcal{Z}}(\bar{z}, \bar{u})-\left(\nabla_{z} f_{\mathcal{Z}}(\bar{z}, \bar{u}) \eta_{z}\right.\right.\\&#10;&amp;\left.\left.+\nabla_{u} f_{\mathcal{Z}}(\bar{z}, \bar{u}) \eta_{u}\right)-f_{\mathcal{Z}}(z, u) \|_{2}^{2}\right]&#10;\end{aligned}" title="MathEquation,#000000">
            <a:extLst>
              <a:ext uri="{FF2B5EF4-FFF2-40B4-BE49-F238E27FC236}">
                <a16:creationId xmlns:a16="http://schemas.microsoft.com/office/drawing/2014/main" id="{4A6FECD2-F37C-429E-A437-8C5C7D93D3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776" y="4405860"/>
            <a:ext cx="2859074" cy="4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61;p28">
            <a:extLst>
              <a:ext uri="{FF2B5EF4-FFF2-40B4-BE49-F238E27FC236}">
                <a16:creationId xmlns:a16="http://schemas.microsoft.com/office/drawing/2014/main" id="{ED9351F6-6235-4EB3-B1A8-B4548DDB2EE5}"/>
              </a:ext>
            </a:extLst>
          </p:cNvPr>
          <p:cNvSpPr txBox="1"/>
          <p:nvPr/>
        </p:nvSpPr>
        <p:spPr>
          <a:xfrm>
            <a:off x="7306713" y="223241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 good embedding     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2;p28">
            <a:extLst>
              <a:ext uri="{FF2B5EF4-FFF2-40B4-BE49-F238E27FC236}">
                <a16:creationId xmlns:a16="http://schemas.microsoft.com/office/drawing/2014/main" id="{5F2929F7-3B3C-4368-BA61-EFA8B8A2B61B}"/>
              </a:ext>
            </a:extLst>
          </p:cNvPr>
          <p:cNvSpPr txBox="1"/>
          <p:nvPr/>
        </p:nvSpPr>
        <p:spPr>
          <a:xfrm>
            <a:off x="7306701" y="328496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 good dynamics 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63;p28">
            <a:extLst>
              <a:ext uri="{FF2B5EF4-FFF2-40B4-BE49-F238E27FC236}">
                <a16:creationId xmlns:a16="http://schemas.microsoft.com/office/drawing/2014/main" id="{1270484B-BD0E-441F-A4A0-D7852D62C43C}"/>
              </a:ext>
            </a:extLst>
          </p:cNvPr>
          <p:cNvSpPr txBox="1"/>
          <p:nvPr/>
        </p:nvSpPr>
        <p:spPr>
          <a:xfrm>
            <a:off x="7391451" y="4337510"/>
            <a:ext cx="27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is suitable for LLC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264;p28">
            <a:extLst>
              <a:ext uri="{FF2B5EF4-FFF2-40B4-BE49-F238E27FC236}">
                <a16:creationId xmlns:a16="http://schemas.microsoft.com/office/drawing/2014/main" id="{D36F4750-72CA-4BEB-9B67-91A7805666A7}"/>
              </a:ext>
            </a:extLst>
          </p:cNvPr>
          <p:cNvSpPr/>
          <p:nvPr/>
        </p:nvSpPr>
        <p:spPr>
          <a:xfrm>
            <a:off x="1923213" y="5129710"/>
            <a:ext cx="2392200" cy="369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265;p28" descr="E" title="MathEquation,#000000">
            <a:extLst>
              <a:ext uri="{FF2B5EF4-FFF2-40B4-BE49-F238E27FC236}">
                <a16:creationId xmlns:a16="http://schemas.microsoft.com/office/drawing/2014/main" id="{6CACF089-A833-4A86-B056-86FE4270F9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0851" y="2319154"/>
            <a:ext cx="180066" cy="2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66;p28">
            <a:extLst>
              <a:ext uri="{FF2B5EF4-FFF2-40B4-BE49-F238E27FC236}">
                <a16:creationId xmlns:a16="http://schemas.microsoft.com/office/drawing/2014/main" id="{024BEFAF-ACD7-4530-8F33-0578F56B309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5188" y="3366848"/>
            <a:ext cx="180076" cy="21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7;p28">
            <a:extLst>
              <a:ext uri="{FF2B5EF4-FFF2-40B4-BE49-F238E27FC236}">
                <a16:creationId xmlns:a16="http://schemas.microsoft.com/office/drawing/2014/main" id="{FBE0BF6D-AE5B-4750-93A0-5B96BA079B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419" y="4415129"/>
            <a:ext cx="180076" cy="21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68;p28" descr="\lambda_1 \ell_{\text{cpc}} + \lambda_2 \ell_{\text{cons}} + \lambda_3 \ell_{\text{cur}}" title="MathEquation,#000000">
            <a:extLst>
              <a:ext uri="{FF2B5EF4-FFF2-40B4-BE49-F238E27FC236}">
                <a16:creationId xmlns:a16="http://schemas.microsoft.com/office/drawing/2014/main" id="{9BA842D7-CFAE-44E6-9B3D-880B0395D6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050" y="5187210"/>
            <a:ext cx="2052526" cy="2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48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15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34B61-41E3-4D68-BA42-843E1B30E35A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PCC vs PC3</a:t>
            </a:r>
          </a:p>
        </p:txBody>
      </p:sp>
      <p:sp>
        <p:nvSpPr>
          <p:cNvPr id="6" name="Google Shape;338;p31">
            <a:extLst>
              <a:ext uri="{FF2B5EF4-FFF2-40B4-BE49-F238E27FC236}">
                <a16:creationId xmlns:a16="http://schemas.microsoft.com/office/drawing/2014/main" id="{AF1B65D5-2736-4160-80F1-BCD0569AC7E1}"/>
              </a:ext>
            </a:extLst>
          </p:cNvPr>
          <p:cNvSpPr/>
          <p:nvPr/>
        </p:nvSpPr>
        <p:spPr>
          <a:xfrm>
            <a:off x="1783200" y="2486260"/>
            <a:ext cx="8625600" cy="31191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339;p31">
            <a:extLst>
              <a:ext uri="{FF2B5EF4-FFF2-40B4-BE49-F238E27FC236}">
                <a16:creationId xmlns:a16="http://schemas.microsoft.com/office/drawing/2014/main" id="{E6572173-3D9A-4C37-87AC-ABD99800F5E2}"/>
              </a:ext>
            </a:extLst>
          </p:cNvPr>
          <p:cNvSpPr/>
          <p:nvPr/>
        </p:nvSpPr>
        <p:spPr>
          <a:xfrm>
            <a:off x="1783200" y="1700910"/>
            <a:ext cx="8625600" cy="6495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Baseline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" name="Google Shape;340;p31">
            <a:extLst>
              <a:ext uri="{FF2B5EF4-FFF2-40B4-BE49-F238E27FC236}">
                <a16:creationId xmlns:a16="http://schemas.microsoft.com/office/drawing/2014/main" id="{A33B38C1-15A9-4A93-ADF6-FB40F4703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382407"/>
              </p:ext>
            </p:extLst>
          </p:nvPr>
        </p:nvGraphicFramePr>
        <p:xfrm>
          <a:off x="2019600" y="2623798"/>
          <a:ext cx="4610250" cy="27713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400" b="1" u="sng" dirty="0">
                          <a:solidFill>
                            <a:srgbClr val="12369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PC3</a:t>
                      </a:r>
                      <a:endParaRPr sz="1400" baseline="30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PCC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Predictive Coding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✖️</a:t>
                      </a:r>
                      <a:endParaRPr sz="1400" b="1" u="sng">
                        <a:solidFill>
                          <a:srgbClr val="12369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Prediction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✖️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Consistency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Curvature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iLQR Controller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✔️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341;p31">
            <a:extLst>
              <a:ext uri="{FF2B5EF4-FFF2-40B4-BE49-F238E27FC236}">
                <a16:creationId xmlns:a16="http://schemas.microsoft.com/office/drawing/2014/main" id="{976568E8-CF6B-4ECB-9735-331262F4AAD8}"/>
              </a:ext>
            </a:extLst>
          </p:cNvPr>
          <p:cNvSpPr txBox="1"/>
          <p:nvPr/>
        </p:nvSpPr>
        <p:spPr>
          <a:xfrm>
            <a:off x="7009500" y="3838660"/>
            <a:ext cx="3182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PC3 is contrastive analog of PCC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314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16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44101-DDDB-4FAB-8E46-39E769398379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PCC vs PC3</a:t>
            </a:r>
          </a:p>
        </p:txBody>
      </p:sp>
      <p:sp>
        <p:nvSpPr>
          <p:cNvPr id="6" name="Google Shape;347;p32">
            <a:extLst>
              <a:ext uri="{FF2B5EF4-FFF2-40B4-BE49-F238E27FC236}">
                <a16:creationId xmlns:a16="http://schemas.microsoft.com/office/drawing/2014/main" id="{90121FFB-B98D-4E06-AD40-E4B3166F0FF1}"/>
              </a:ext>
            </a:extLst>
          </p:cNvPr>
          <p:cNvSpPr/>
          <p:nvPr/>
        </p:nvSpPr>
        <p:spPr>
          <a:xfrm>
            <a:off x="1783199" y="2539310"/>
            <a:ext cx="8625600" cy="2973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348;p32">
            <a:extLst>
              <a:ext uri="{FF2B5EF4-FFF2-40B4-BE49-F238E27FC236}">
                <a16:creationId xmlns:a16="http://schemas.microsoft.com/office/drawing/2014/main" id="{5353F814-DAE8-4CEA-BB77-B13954619D6A}"/>
              </a:ext>
            </a:extLst>
          </p:cNvPr>
          <p:cNvSpPr/>
          <p:nvPr/>
        </p:nvSpPr>
        <p:spPr>
          <a:xfrm>
            <a:off x="1783199" y="1753960"/>
            <a:ext cx="8625600" cy="6495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Control performance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" name="Google Shape;349;p32">
            <a:extLst>
              <a:ext uri="{FF2B5EF4-FFF2-40B4-BE49-F238E27FC236}">
                <a16:creationId xmlns:a16="http://schemas.microsoft.com/office/drawing/2014/main" id="{6E3B80B3-B7D0-4871-8678-18D4C2516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84332"/>
              </p:ext>
            </p:extLst>
          </p:nvPr>
        </p:nvGraphicFramePr>
        <p:xfrm>
          <a:off x="2528924" y="3004160"/>
          <a:ext cx="7239000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PC3 (all)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PCC</a:t>
                      </a:r>
                      <a:r>
                        <a:rPr lang="en-US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(all)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PC3 (top 1)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PCC (top 1)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Planar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74.35 ± 0.76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56.6 ± 3.15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75.5 ± 0.32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75.5 ± 0.32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Balance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99.12 ± 0.66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91.9 ± 1.72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± 0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± 0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Swing Up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58.4 ± 3.53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26.41 ± 2.64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84 ± 0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66.9 ± 3.8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Cartpole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96.26 ± 0.95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94.44 ± 1.34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97.8 ± 1.4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97.8 ± 1.4</a:t>
                      </a:r>
                      <a:endParaRPr sz="1400" b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3-link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42.4 ± 3.23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14.17 ± 2.2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 ± 1.04</a:t>
                      </a:r>
                      <a:endParaRPr sz="14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45.8 ± 6.4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350;p32">
            <a:extLst>
              <a:ext uri="{FF2B5EF4-FFF2-40B4-BE49-F238E27FC236}">
                <a16:creationId xmlns:a16="http://schemas.microsoft.com/office/drawing/2014/main" id="{8A8437AD-6200-460E-BCC2-2C0D1336A087}"/>
              </a:ext>
            </a:extLst>
          </p:cNvPr>
          <p:cNvSpPr txBox="1"/>
          <p:nvPr/>
        </p:nvSpPr>
        <p:spPr>
          <a:xfrm>
            <a:off x="3110534" y="2596384"/>
            <a:ext cx="5930825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Train 10 models, run 10 subtasks for each model (total 100 trials/method)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5312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17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74D62-DC40-4CF3-8A4C-6FA0C7213818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PCC vs PC3</a:t>
            </a:r>
          </a:p>
        </p:txBody>
      </p:sp>
      <p:sp>
        <p:nvSpPr>
          <p:cNvPr id="6" name="Google Shape;356;p33">
            <a:extLst>
              <a:ext uri="{FF2B5EF4-FFF2-40B4-BE49-F238E27FC236}">
                <a16:creationId xmlns:a16="http://schemas.microsoft.com/office/drawing/2014/main" id="{55E619DC-51B5-49C4-8CB4-2B7DD226FF42}"/>
              </a:ext>
            </a:extLst>
          </p:cNvPr>
          <p:cNvSpPr/>
          <p:nvPr/>
        </p:nvSpPr>
        <p:spPr>
          <a:xfrm>
            <a:off x="1783199" y="2539310"/>
            <a:ext cx="8625600" cy="2973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357;p33">
            <a:extLst>
              <a:ext uri="{FF2B5EF4-FFF2-40B4-BE49-F238E27FC236}">
                <a16:creationId xmlns:a16="http://schemas.microsoft.com/office/drawing/2014/main" id="{B7135B01-6B87-40E1-8215-FCACFD5FDBEC}"/>
              </a:ext>
            </a:extLst>
          </p:cNvPr>
          <p:cNvSpPr/>
          <p:nvPr/>
        </p:nvSpPr>
        <p:spPr>
          <a:xfrm>
            <a:off x="1783199" y="1753960"/>
            <a:ext cx="8625600" cy="6495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latin typeface="Open Sans"/>
                <a:ea typeface="Open Sans"/>
                <a:cs typeface="Open Sans"/>
                <a:sym typeface="Open Sans"/>
              </a:rPr>
              <a:t>Latent maps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358;p33">
            <a:extLst>
              <a:ext uri="{FF2B5EF4-FFF2-40B4-BE49-F238E27FC236}">
                <a16:creationId xmlns:a16="http://schemas.microsoft.com/office/drawing/2014/main" id="{4528F247-D88C-4892-924F-B8A340330A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667" y="2641653"/>
            <a:ext cx="3621901" cy="11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9;p33">
            <a:extLst>
              <a:ext uri="{FF2B5EF4-FFF2-40B4-BE49-F238E27FC236}">
                <a16:creationId xmlns:a16="http://schemas.microsoft.com/office/drawing/2014/main" id="{9076FE9E-536B-4397-8341-9BD3DA1E4B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941" y="4069735"/>
            <a:ext cx="3613370" cy="11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60;p33">
            <a:extLst>
              <a:ext uri="{FF2B5EF4-FFF2-40B4-BE49-F238E27FC236}">
                <a16:creationId xmlns:a16="http://schemas.microsoft.com/office/drawing/2014/main" id="{02806F11-94E6-4A23-8749-AE99970D90AB}"/>
              </a:ext>
            </a:extLst>
          </p:cNvPr>
          <p:cNvSpPr txBox="1"/>
          <p:nvPr/>
        </p:nvSpPr>
        <p:spPr>
          <a:xfrm>
            <a:off x="3127799" y="4767835"/>
            <a:ext cx="15645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 dirty="0">
                <a:latin typeface="Open Sans"/>
                <a:ea typeface="Open Sans"/>
                <a:cs typeface="Open Sans"/>
                <a:sym typeface="Open Sans"/>
              </a:rPr>
              <a:t>True state space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361;p33">
            <a:extLst>
              <a:ext uri="{FF2B5EF4-FFF2-40B4-BE49-F238E27FC236}">
                <a16:creationId xmlns:a16="http://schemas.microsoft.com/office/drawing/2014/main" id="{AEC5A93D-9C5C-4B7A-9564-CEDA2EE365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948" y="2869509"/>
            <a:ext cx="2548225" cy="189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18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F899C-A0FB-4B36-887E-434934E2E581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Ablation Analysis</a:t>
            </a:r>
          </a:p>
        </p:txBody>
      </p:sp>
      <p:sp>
        <p:nvSpPr>
          <p:cNvPr id="6" name="Google Shape;367;p34">
            <a:extLst>
              <a:ext uri="{FF2B5EF4-FFF2-40B4-BE49-F238E27FC236}">
                <a16:creationId xmlns:a16="http://schemas.microsoft.com/office/drawing/2014/main" id="{BFB28857-9250-4240-BA9A-584A827F5399}"/>
              </a:ext>
            </a:extLst>
          </p:cNvPr>
          <p:cNvSpPr/>
          <p:nvPr/>
        </p:nvSpPr>
        <p:spPr>
          <a:xfrm>
            <a:off x="2194800" y="1809610"/>
            <a:ext cx="7802400" cy="18810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8" name="Google Shape;368;p34">
            <a:extLst>
              <a:ext uri="{FF2B5EF4-FFF2-40B4-BE49-F238E27FC236}">
                <a16:creationId xmlns:a16="http://schemas.microsoft.com/office/drawing/2014/main" id="{C70D5A59-15FD-4B00-98F4-2E2821E3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21537"/>
              </p:ext>
            </p:extLst>
          </p:nvPr>
        </p:nvGraphicFramePr>
        <p:xfrm>
          <a:off x="3241900" y="1963398"/>
          <a:ext cx="573645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4.58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2.13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58.4 ± 3.53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w/o 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5.03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-4.87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0.0025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7.46 ± 1.32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w/o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4.8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2.34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0.56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21.69 ± 2.73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Google Shape;369;p34" descr="\ell_{\text{cpc}}" title="MathEquation,#000000">
            <a:extLst>
              <a:ext uri="{FF2B5EF4-FFF2-40B4-BE49-F238E27FC236}">
                <a16:creationId xmlns:a16="http://schemas.microsoft.com/office/drawing/2014/main" id="{226D420E-13F2-4176-95C6-4A7BAC2BE1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8225" y="2054834"/>
            <a:ext cx="292796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70;p34" descr="\ell_{\text{cons}}" title="MathEquation,#000000">
            <a:extLst>
              <a:ext uri="{FF2B5EF4-FFF2-40B4-BE49-F238E27FC236}">
                <a16:creationId xmlns:a16="http://schemas.microsoft.com/office/drawing/2014/main" id="{1520AFD8-7417-401D-9F07-8F0C5F847A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25" y="2054834"/>
            <a:ext cx="3533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1;p34" descr="\ell_{\text{cur}}" title="MathEquation,#000000">
            <a:extLst>
              <a:ext uri="{FF2B5EF4-FFF2-40B4-BE49-F238E27FC236}">
                <a16:creationId xmlns:a16="http://schemas.microsoft.com/office/drawing/2014/main" id="{CF35FBA2-3FFA-41F6-81E2-5803E02EBB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625" y="2054834"/>
            <a:ext cx="283798" cy="2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72;p34" descr="\ell_{\text{cons}}" title="MathEquation,#000000">
            <a:extLst>
              <a:ext uri="{FF2B5EF4-FFF2-40B4-BE49-F238E27FC236}">
                <a16:creationId xmlns:a16="http://schemas.microsoft.com/office/drawing/2014/main" id="{0601C704-4A5D-40F2-BD14-A9F5EDA57F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979" y="2853823"/>
            <a:ext cx="353392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73;p34" descr="\ell_{\text{cur}}" title="MathEquation,#000000">
            <a:extLst>
              <a:ext uri="{FF2B5EF4-FFF2-40B4-BE49-F238E27FC236}">
                <a16:creationId xmlns:a16="http://schemas.microsoft.com/office/drawing/2014/main" id="{1F27138C-D106-499F-89BF-E7722B5CB2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975" y="3246848"/>
            <a:ext cx="283798" cy="2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4;p34">
            <a:extLst>
              <a:ext uri="{FF2B5EF4-FFF2-40B4-BE49-F238E27FC236}">
                <a16:creationId xmlns:a16="http://schemas.microsoft.com/office/drawing/2014/main" id="{88244180-4A30-435E-801C-7846155737E5}"/>
              </a:ext>
            </a:extLst>
          </p:cNvPr>
          <p:cNvSpPr/>
          <p:nvPr/>
        </p:nvSpPr>
        <p:spPr>
          <a:xfrm>
            <a:off x="2194800" y="3784160"/>
            <a:ext cx="7802400" cy="1739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375;p34">
            <a:extLst>
              <a:ext uri="{FF2B5EF4-FFF2-40B4-BE49-F238E27FC236}">
                <a16:creationId xmlns:a16="http://schemas.microsoft.com/office/drawing/2014/main" id="{0D331BE5-0A94-41EE-A885-192C612230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8088" y="3840485"/>
            <a:ext cx="1544075" cy="1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6;p34">
            <a:extLst>
              <a:ext uri="{FF2B5EF4-FFF2-40B4-BE49-F238E27FC236}">
                <a16:creationId xmlns:a16="http://schemas.microsoft.com/office/drawing/2014/main" id="{9E3F5282-7102-49D3-980B-0EE2837811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900" y="3840485"/>
            <a:ext cx="1544075" cy="1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7;p34">
            <a:extLst>
              <a:ext uri="{FF2B5EF4-FFF2-40B4-BE49-F238E27FC236}">
                <a16:creationId xmlns:a16="http://schemas.microsoft.com/office/drawing/2014/main" id="{EFD35A4F-4E78-413C-992E-C0626E5A132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4300" y="3840485"/>
            <a:ext cx="1544075" cy="11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78;p34">
            <a:extLst>
              <a:ext uri="{FF2B5EF4-FFF2-40B4-BE49-F238E27FC236}">
                <a16:creationId xmlns:a16="http://schemas.microsoft.com/office/drawing/2014/main" id="{141A5AEC-1B60-4E78-BDF4-78ECDDEB983C}"/>
              </a:ext>
            </a:extLst>
          </p:cNvPr>
          <p:cNvSpPr txBox="1"/>
          <p:nvPr/>
        </p:nvSpPr>
        <p:spPr>
          <a:xfrm>
            <a:off x="4060888" y="5018135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PC3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" name="Google Shape;379;p34" descr="\ell_{\text{cons}}" title="MathEquation,#000000">
            <a:extLst>
              <a:ext uri="{FF2B5EF4-FFF2-40B4-BE49-F238E27FC236}">
                <a16:creationId xmlns:a16="http://schemas.microsoft.com/office/drawing/2014/main" id="{F8765723-9ADB-4CFF-A9BC-072C00F2F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716" y="5110605"/>
            <a:ext cx="292800" cy="21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0;p34" descr="\ell_{\text{cur}}" title="MathEquation,#000000">
            <a:extLst>
              <a:ext uri="{FF2B5EF4-FFF2-40B4-BE49-F238E27FC236}">
                <a16:creationId xmlns:a16="http://schemas.microsoft.com/office/drawing/2014/main" id="{E1C861E8-7B6D-4924-ABF9-31CCF01C51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059" y="5110621"/>
            <a:ext cx="235140" cy="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81;p34">
            <a:extLst>
              <a:ext uri="{FF2B5EF4-FFF2-40B4-BE49-F238E27FC236}">
                <a16:creationId xmlns:a16="http://schemas.microsoft.com/office/drawing/2014/main" id="{85F1D095-3843-4BF0-ABF3-9282787883BF}"/>
              </a:ext>
            </a:extLst>
          </p:cNvPr>
          <p:cNvSpPr txBox="1"/>
          <p:nvPr/>
        </p:nvSpPr>
        <p:spPr>
          <a:xfrm>
            <a:off x="5590750" y="5018135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Without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82;p34">
            <a:extLst>
              <a:ext uri="{FF2B5EF4-FFF2-40B4-BE49-F238E27FC236}">
                <a16:creationId xmlns:a16="http://schemas.microsoft.com/office/drawing/2014/main" id="{0CBEFFB7-F190-4ABE-8B59-ACE4FB7705FC}"/>
              </a:ext>
            </a:extLst>
          </p:cNvPr>
          <p:cNvSpPr txBox="1"/>
          <p:nvPr/>
        </p:nvSpPr>
        <p:spPr>
          <a:xfrm>
            <a:off x="7316138" y="5018135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Without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658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19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F522E-25E6-4EAE-9A0D-FCE6CD5C629B}"/>
              </a:ext>
            </a:extLst>
          </p:cNvPr>
          <p:cNvSpPr txBox="1"/>
          <p:nvPr/>
        </p:nvSpPr>
        <p:spPr>
          <a:xfrm>
            <a:off x="673769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Ablation Analysis</a:t>
            </a:r>
          </a:p>
        </p:txBody>
      </p:sp>
      <p:sp>
        <p:nvSpPr>
          <p:cNvPr id="6" name="Google Shape;432;p37">
            <a:extLst>
              <a:ext uri="{FF2B5EF4-FFF2-40B4-BE49-F238E27FC236}">
                <a16:creationId xmlns:a16="http://schemas.microsoft.com/office/drawing/2014/main" id="{17750E61-A9AF-4D47-ADAB-2D4BC10F2ED3}"/>
              </a:ext>
            </a:extLst>
          </p:cNvPr>
          <p:cNvSpPr/>
          <p:nvPr/>
        </p:nvSpPr>
        <p:spPr>
          <a:xfrm>
            <a:off x="2203941" y="1814286"/>
            <a:ext cx="7802400" cy="18810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8" name="Google Shape;433;p37">
            <a:extLst>
              <a:ext uri="{FF2B5EF4-FFF2-40B4-BE49-F238E27FC236}">
                <a16:creationId xmlns:a16="http://schemas.microsoft.com/office/drawing/2014/main" id="{329857FE-8673-4D69-96CE-12A102F2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712941"/>
              </p:ext>
            </p:extLst>
          </p:nvPr>
        </p:nvGraphicFramePr>
        <p:xfrm>
          <a:off x="3251041" y="1967924"/>
          <a:ext cx="573645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4.58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2.13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b="1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58.4 ± 3.53</a:t>
                      </a:r>
                      <a:endParaRPr sz="1400" b="1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>
                        <a:alpha val="189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w/o 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5.03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-4.87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0.0025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7.46 </a:t>
                      </a:r>
                      <a:r>
                        <a:rPr lang="vi" sz="1400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 1.32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>
                        <a:alpha val="189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w/o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4.8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2.34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0.56</a:t>
                      </a:r>
                      <a:endParaRPr sz="1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21.69 </a:t>
                      </a:r>
                      <a:r>
                        <a:rPr lang="vi" sz="1400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 2.73</a:t>
                      </a:r>
                      <a:endParaRPr sz="14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>
                        <a:alpha val="189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Google Shape;434;p37" descr="\ell_{\text{cpc}}" title="MathEquation,#000000">
            <a:extLst>
              <a:ext uri="{FF2B5EF4-FFF2-40B4-BE49-F238E27FC236}">
                <a16:creationId xmlns:a16="http://schemas.microsoft.com/office/drawing/2014/main" id="{69C5CDA3-15A9-45BB-9258-FB1420FD90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366" y="2059360"/>
            <a:ext cx="292796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5;p37" descr="\ell_{\text{cons}}" title="MathEquation,#000000">
            <a:extLst>
              <a:ext uri="{FF2B5EF4-FFF2-40B4-BE49-F238E27FC236}">
                <a16:creationId xmlns:a16="http://schemas.microsoft.com/office/drawing/2014/main" id="{6391D997-3018-4F93-AF04-6A0FA262F8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166" y="2059360"/>
            <a:ext cx="3533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6;p37" descr="\ell_{\text{cur}}" title="MathEquation,#000000">
            <a:extLst>
              <a:ext uri="{FF2B5EF4-FFF2-40B4-BE49-F238E27FC236}">
                <a16:creationId xmlns:a16="http://schemas.microsoft.com/office/drawing/2014/main" id="{1E9DB10C-294B-4BB4-80F0-F647B0D0DA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766" y="2059360"/>
            <a:ext cx="283798" cy="2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37;p37" descr="\ell_{\text{cons}}" title="MathEquation,#000000">
            <a:extLst>
              <a:ext uri="{FF2B5EF4-FFF2-40B4-BE49-F238E27FC236}">
                <a16:creationId xmlns:a16="http://schemas.microsoft.com/office/drawing/2014/main" id="{725DB59B-8199-4138-B87A-727AC9D0F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120" y="2858349"/>
            <a:ext cx="353392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38;p37" descr="\ell_{\text{cur}}" title="MathEquation,#000000">
            <a:extLst>
              <a:ext uri="{FF2B5EF4-FFF2-40B4-BE49-F238E27FC236}">
                <a16:creationId xmlns:a16="http://schemas.microsoft.com/office/drawing/2014/main" id="{5359B6DA-0640-456B-A8BC-FD216DB5FC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116" y="3251374"/>
            <a:ext cx="283798" cy="2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39;p37">
            <a:extLst>
              <a:ext uri="{FF2B5EF4-FFF2-40B4-BE49-F238E27FC236}">
                <a16:creationId xmlns:a16="http://schemas.microsoft.com/office/drawing/2014/main" id="{CEBB4547-2822-469A-AC08-8943ECA96909}"/>
              </a:ext>
            </a:extLst>
          </p:cNvPr>
          <p:cNvSpPr/>
          <p:nvPr/>
        </p:nvSpPr>
        <p:spPr>
          <a:xfrm>
            <a:off x="2203941" y="3788836"/>
            <a:ext cx="7802400" cy="1739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440;p37">
            <a:extLst>
              <a:ext uri="{FF2B5EF4-FFF2-40B4-BE49-F238E27FC236}">
                <a16:creationId xmlns:a16="http://schemas.microsoft.com/office/drawing/2014/main" id="{603240D0-0389-49CD-90F2-F7FB1D16DE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229" y="3845161"/>
            <a:ext cx="1544075" cy="1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41;p37">
            <a:extLst>
              <a:ext uri="{FF2B5EF4-FFF2-40B4-BE49-F238E27FC236}">
                <a16:creationId xmlns:a16="http://schemas.microsoft.com/office/drawing/2014/main" id="{7072CC19-FE5A-43B6-ACCF-D703B6538E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041" y="3845161"/>
            <a:ext cx="1544075" cy="1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42;p37">
            <a:extLst>
              <a:ext uri="{FF2B5EF4-FFF2-40B4-BE49-F238E27FC236}">
                <a16:creationId xmlns:a16="http://schemas.microsoft.com/office/drawing/2014/main" id="{959AE598-03AC-4F70-B0A8-0F02C17E3E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3441" y="3845161"/>
            <a:ext cx="1544075" cy="11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43;p37">
            <a:extLst>
              <a:ext uri="{FF2B5EF4-FFF2-40B4-BE49-F238E27FC236}">
                <a16:creationId xmlns:a16="http://schemas.microsoft.com/office/drawing/2014/main" id="{7B6ECBC0-CB42-47EE-AE5D-359D1F4F64B9}"/>
              </a:ext>
            </a:extLst>
          </p:cNvPr>
          <p:cNvSpPr txBox="1"/>
          <p:nvPr/>
        </p:nvSpPr>
        <p:spPr>
          <a:xfrm>
            <a:off x="4070029" y="5022811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PC3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" name="Google Shape;444;p37" descr="\ell_{\text{cons}}" title="MathEquation,#000000">
            <a:extLst>
              <a:ext uri="{FF2B5EF4-FFF2-40B4-BE49-F238E27FC236}">
                <a16:creationId xmlns:a16="http://schemas.microsoft.com/office/drawing/2014/main" id="{1C6C2DFB-124B-4793-A4E1-81E76F78F5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857" y="5115281"/>
            <a:ext cx="292800" cy="21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45;p37" descr="\ell_{\text{cur}}" title="MathEquation,#000000">
            <a:extLst>
              <a:ext uri="{FF2B5EF4-FFF2-40B4-BE49-F238E27FC236}">
                <a16:creationId xmlns:a16="http://schemas.microsoft.com/office/drawing/2014/main" id="{5AC4F42B-09DE-4E62-9FC5-2F43009E6D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200" y="5115297"/>
            <a:ext cx="235140" cy="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446;p37">
            <a:extLst>
              <a:ext uri="{FF2B5EF4-FFF2-40B4-BE49-F238E27FC236}">
                <a16:creationId xmlns:a16="http://schemas.microsoft.com/office/drawing/2014/main" id="{2195D507-C9AD-4E1D-96C7-ADB043F19008}"/>
              </a:ext>
            </a:extLst>
          </p:cNvPr>
          <p:cNvSpPr txBox="1"/>
          <p:nvPr/>
        </p:nvSpPr>
        <p:spPr>
          <a:xfrm>
            <a:off x="5599891" y="5022811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Without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447;p37">
            <a:extLst>
              <a:ext uri="{FF2B5EF4-FFF2-40B4-BE49-F238E27FC236}">
                <a16:creationId xmlns:a16="http://schemas.microsoft.com/office/drawing/2014/main" id="{32673DA0-30E5-4D42-B32C-21877B94AF34}"/>
              </a:ext>
            </a:extLst>
          </p:cNvPr>
          <p:cNvSpPr txBox="1"/>
          <p:nvPr/>
        </p:nvSpPr>
        <p:spPr>
          <a:xfrm>
            <a:off x="7325279" y="5022811"/>
            <a:ext cx="7509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Open Sans"/>
                <a:ea typeface="Open Sans"/>
                <a:cs typeface="Open Sans"/>
                <a:sym typeface="Open Sans"/>
              </a:rPr>
              <a:t>Without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967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2</a:t>
            </a:fld>
            <a:endParaRPr lang="en-V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88ED30-9205-4062-BD78-F7FC38F3C4A8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F53B66-ED40-4A99-B0EB-A800D304532C}"/>
              </a:ext>
            </a:extLst>
          </p:cNvPr>
          <p:cNvSpPr txBox="1"/>
          <p:nvPr/>
        </p:nvSpPr>
        <p:spPr>
          <a:xfrm>
            <a:off x="673770" y="1833291"/>
            <a:ext cx="108043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Decision making from high-dimensional observations</a:t>
            </a: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 Robot arm manipulation from visual inputs</a:t>
            </a:r>
            <a:endParaRPr lang="en-US" sz="1600" dirty="0"/>
          </a:p>
        </p:txBody>
      </p:sp>
      <p:pic>
        <p:nvPicPr>
          <p:cNvPr id="30" name="Google Shape;62;p14">
            <a:extLst>
              <a:ext uri="{FF2B5EF4-FFF2-40B4-BE49-F238E27FC236}">
                <a16:creationId xmlns:a16="http://schemas.microsoft.com/office/drawing/2014/main" id="{AED4324C-835E-4705-ADAF-A2B94B67F4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1031" y="2417494"/>
            <a:ext cx="3289834" cy="24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67;p14">
            <a:extLst>
              <a:ext uri="{FF2B5EF4-FFF2-40B4-BE49-F238E27FC236}">
                <a16:creationId xmlns:a16="http://schemas.microsoft.com/office/drawing/2014/main" id="{BC56BE0D-CC04-451F-B789-86AA72F03ADD}"/>
              </a:ext>
            </a:extLst>
          </p:cNvPr>
          <p:cNvSpPr txBox="1"/>
          <p:nvPr/>
        </p:nvSpPr>
        <p:spPr>
          <a:xfrm>
            <a:off x="5287587" y="3304264"/>
            <a:ext cx="5871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b="1" dirty="0">
                <a:solidFill>
                  <a:srgbClr val="FF0000"/>
                </a:solidFill>
              </a:rPr>
              <a:t>agent</a:t>
            </a:r>
            <a:endParaRPr sz="1100" b="1" dirty="0">
              <a:solidFill>
                <a:srgbClr val="FF0000"/>
              </a:solidFill>
            </a:endParaRPr>
          </a:p>
        </p:txBody>
      </p:sp>
      <p:sp>
        <p:nvSpPr>
          <p:cNvPr id="34" name="Google Shape;69;p14">
            <a:extLst>
              <a:ext uri="{FF2B5EF4-FFF2-40B4-BE49-F238E27FC236}">
                <a16:creationId xmlns:a16="http://schemas.microsoft.com/office/drawing/2014/main" id="{53D6E663-4658-4F0A-A52F-11EA430EA843}"/>
              </a:ext>
            </a:extLst>
          </p:cNvPr>
          <p:cNvSpPr/>
          <p:nvPr/>
        </p:nvSpPr>
        <p:spPr>
          <a:xfrm>
            <a:off x="6572687" y="3523390"/>
            <a:ext cx="462790" cy="750261"/>
          </a:xfrm>
          <a:custGeom>
            <a:avLst/>
            <a:gdLst/>
            <a:ahLst/>
            <a:cxnLst/>
            <a:rect l="l" t="t" r="r" b="b"/>
            <a:pathLst>
              <a:path w="19560" h="42915" extrusionOk="0">
                <a:moveTo>
                  <a:pt x="0" y="42915"/>
                </a:moveTo>
                <a:cubicBezTo>
                  <a:pt x="3226" y="40344"/>
                  <a:pt x="17811" y="34641"/>
                  <a:pt x="19354" y="27488"/>
                </a:cubicBezTo>
                <a:cubicBezTo>
                  <a:pt x="20897" y="20336"/>
                  <a:pt x="10939" y="4581"/>
                  <a:pt x="9256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6" name="Google Shape;70;p14">
            <a:extLst>
              <a:ext uri="{FF2B5EF4-FFF2-40B4-BE49-F238E27FC236}">
                <a16:creationId xmlns:a16="http://schemas.microsoft.com/office/drawing/2014/main" id="{5D226A4C-6C0D-49CA-AC80-D490666CF1A3}"/>
              </a:ext>
            </a:extLst>
          </p:cNvPr>
          <p:cNvSpPr/>
          <p:nvPr/>
        </p:nvSpPr>
        <p:spPr>
          <a:xfrm>
            <a:off x="5583937" y="2859514"/>
            <a:ext cx="666157" cy="572685"/>
          </a:xfrm>
          <a:custGeom>
            <a:avLst/>
            <a:gdLst/>
            <a:ahLst/>
            <a:cxnLst/>
            <a:rect l="l" t="t" r="r" b="b"/>
            <a:pathLst>
              <a:path w="39830" h="15038" extrusionOk="0">
                <a:moveTo>
                  <a:pt x="39830" y="1294"/>
                </a:moveTo>
                <a:cubicBezTo>
                  <a:pt x="35669" y="1247"/>
                  <a:pt x="21504" y="-1277"/>
                  <a:pt x="14866" y="1014"/>
                </a:cubicBezTo>
                <a:cubicBezTo>
                  <a:pt x="8228" y="3305"/>
                  <a:pt x="2478" y="12701"/>
                  <a:pt x="0" y="1503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" name="Google Shape;71;p14">
            <a:extLst>
              <a:ext uri="{FF2B5EF4-FFF2-40B4-BE49-F238E27FC236}">
                <a16:creationId xmlns:a16="http://schemas.microsoft.com/office/drawing/2014/main" id="{61275D84-B5C2-4AF4-A8D1-9D5ACCB7B41D}"/>
              </a:ext>
            </a:extLst>
          </p:cNvPr>
          <p:cNvSpPr txBox="1"/>
          <p:nvPr/>
        </p:nvSpPr>
        <p:spPr>
          <a:xfrm>
            <a:off x="6164362" y="3199114"/>
            <a:ext cx="1104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b="1" dirty="0">
                <a:solidFill>
                  <a:srgbClr val="FF0000"/>
                </a:solidFill>
              </a:rPr>
              <a:t>observation</a:t>
            </a:r>
            <a:endParaRPr sz="1100" b="1" dirty="0">
              <a:solidFill>
                <a:srgbClr val="FF0000"/>
              </a:solidFill>
            </a:endParaRPr>
          </a:p>
        </p:txBody>
      </p:sp>
      <p:sp>
        <p:nvSpPr>
          <p:cNvPr id="40" name="Google Shape;72;p14">
            <a:extLst>
              <a:ext uri="{FF2B5EF4-FFF2-40B4-BE49-F238E27FC236}">
                <a16:creationId xmlns:a16="http://schemas.microsoft.com/office/drawing/2014/main" id="{5164A1C8-64A8-4821-BCDF-D7305F9BA18B}"/>
              </a:ext>
            </a:extLst>
          </p:cNvPr>
          <p:cNvSpPr/>
          <p:nvPr/>
        </p:nvSpPr>
        <p:spPr>
          <a:xfrm>
            <a:off x="5597962" y="3607539"/>
            <a:ext cx="666175" cy="666175"/>
          </a:xfrm>
          <a:custGeom>
            <a:avLst/>
            <a:gdLst/>
            <a:ahLst/>
            <a:cxnLst/>
            <a:rect l="l" t="t" r="r" b="b"/>
            <a:pathLst>
              <a:path w="26647" h="26647" extrusionOk="0">
                <a:moveTo>
                  <a:pt x="0" y="0"/>
                </a:moveTo>
                <a:cubicBezTo>
                  <a:pt x="561" y="2945"/>
                  <a:pt x="-1075" y="13230"/>
                  <a:pt x="3366" y="17671"/>
                </a:cubicBezTo>
                <a:cubicBezTo>
                  <a:pt x="7807" y="22112"/>
                  <a:pt x="22767" y="25151"/>
                  <a:pt x="26647" y="2664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6F545ADF-A817-4A46-A0A5-EF729D04EDA6}"/>
              </a:ext>
            </a:extLst>
          </p:cNvPr>
          <p:cNvSpPr txBox="1"/>
          <p:nvPr/>
        </p:nvSpPr>
        <p:spPr>
          <a:xfrm>
            <a:off x="6153712" y="4101712"/>
            <a:ext cx="5187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b="1" dirty="0">
                <a:solidFill>
                  <a:srgbClr val="FF0000"/>
                </a:solidFill>
              </a:rPr>
              <a:t>env</a:t>
            </a:r>
            <a:endParaRPr sz="1100" b="1" dirty="0">
              <a:solidFill>
                <a:srgbClr val="FF0000"/>
              </a:solidFill>
            </a:endParaRPr>
          </a:p>
        </p:txBody>
      </p:sp>
      <p:sp>
        <p:nvSpPr>
          <p:cNvPr id="44" name="Google Shape;68;p14">
            <a:extLst>
              <a:ext uri="{FF2B5EF4-FFF2-40B4-BE49-F238E27FC236}">
                <a16:creationId xmlns:a16="http://schemas.microsoft.com/office/drawing/2014/main" id="{3FC81FB5-9641-4D3F-BCF4-DB7962B16C8E}"/>
              </a:ext>
            </a:extLst>
          </p:cNvPr>
          <p:cNvSpPr txBox="1"/>
          <p:nvPr/>
        </p:nvSpPr>
        <p:spPr>
          <a:xfrm>
            <a:off x="5289175" y="4033675"/>
            <a:ext cx="6273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b="1" dirty="0">
                <a:solidFill>
                  <a:srgbClr val="FF0000"/>
                </a:solidFill>
              </a:rPr>
              <a:t>action</a:t>
            </a:r>
            <a:endParaRPr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7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20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9D3C7-F83C-4FE0-967F-BD427B099FDC}"/>
              </a:ext>
            </a:extLst>
          </p:cNvPr>
          <p:cNvSpPr txBox="1"/>
          <p:nvPr/>
        </p:nvSpPr>
        <p:spPr>
          <a:xfrm>
            <a:off x="673771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Conclusion</a:t>
            </a:r>
            <a:endParaRPr lang="en-US" sz="2400" b="1" dirty="0">
              <a:solidFill>
                <a:srgbClr val="0D1E87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DB21A-722E-4813-A38F-90EBB1BEF6DA}"/>
              </a:ext>
            </a:extLst>
          </p:cNvPr>
          <p:cNvSpPr txBox="1"/>
          <p:nvPr/>
        </p:nvSpPr>
        <p:spPr>
          <a:xfrm>
            <a:off x="673771" y="2222756"/>
            <a:ext cx="108043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❏"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Predictive Coding-Consistency-Curvature (PC3) outperforms existing LCE-based models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❏"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Promising information-theoretic extension of the LCE framework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❏"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❏"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 to more complicated domains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❏"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Predictive coding in conjunction with other control algorithms</a:t>
            </a:r>
          </a:p>
        </p:txBody>
      </p:sp>
    </p:spTree>
    <p:extLst>
      <p:ext uri="{BB962C8B-B14F-4D97-AF65-F5344CB8AC3E}">
        <p14:creationId xmlns:p14="http://schemas.microsoft.com/office/powerpoint/2010/main" val="264166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21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C848E-15F3-475E-94D2-ADFC2A8259A5}"/>
              </a:ext>
            </a:extLst>
          </p:cNvPr>
          <p:cNvSpPr txBox="1"/>
          <p:nvPr/>
        </p:nvSpPr>
        <p:spPr>
          <a:xfrm>
            <a:off x="3286710" y="1615461"/>
            <a:ext cx="5618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Thank you for listening!</a:t>
            </a:r>
          </a:p>
        </p:txBody>
      </p:sp>
      <p:sp>
        <p:nvSpPr>
          <p:cNvPr id="6" name="Google Shape;458;p39">
            <a:extLst>
              <a:ext uri="{FF2B5EF4-FFF2-40B4-BE49-F238E27FC236}">
                <a16:creationId xmlns:a16="http://schemas.microsoft.com/office/drawing/2014/main" id="{7FA2D139-2E7A-41DC-92A5-E17C1E79640E}"/>
              </a:ext>
            </a:extLst>
          </p:cNvPr>
          <p:cNvSpPr/>
          <p:nvPr/>
        </p:nvSpPr>
        <p:spPr>
          <a:xfrm>
            <a:off x="4662449" y="2363426"/>
            <a:ext cx="2867100" cy="30009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59;p39">
            <a:extLst>
              <a:ext uri="{FF2B5EF4-FFF2-40B4-BE49-F238E27FC236}">
                <a16:creationId xmlns:a16="http://schemas.microsoft.com/office/drawing/2014/main" id="{BBDA0E4F-C1C7-46B0-BC53-895F2B2F603F}"/>
              </a:ext>
            </a:extLst>
          </p:cNvPr>
          <p:cNvSpPr/>
          <p:nvPr/>
        </p:nvSpPr>
        <p:spPr>
          <a:xfrm>
            <a:off x="5038808" y="4822626"/>
            <a:ext cx="2114400" cy="345600"/>
          </a:xfrm>
          <a:prstGeom prst="roundRect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 b="1" dirty="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 Link</a:t>
            </a: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460;p39">
            <a:extLst>
              <a:ext uri="{FF2B5EF4-FFF2-40B4-BE49-F238E27FC236}">
                <a16:creationId xmlns:a16="http://schemas.microsoft.com/office/drawing/2014/main" id="{E845E684-A2E9-4C8F-A77B-A77C4735E6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32" y="2502676"/>
            <a:ext cx="2275324" cy="2275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21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A11F9C-8E57-CE4B-935D-9A4BA0FFBDCC}"/>
              </a:ext>
            </a:extLst>
          </p:cNvPr>
          <p:cNvSpPr txBox="1"/>
          <p:nvPr/>
        </p:nvSpPr>
        <p:spPr>
          <a:xfrm>
            <a:off x="1972176" y="3197943"/>
            <a:ext cx="8247648" cy="46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600" dirty="0">
                <a:solidFill>
                  <a:schemeClr val="bg1">
                    <a:lumMod val="85000"/>
                  </a:schemeClr>
                </a:solidFill>
              </a:rPr>
              <a:t>www.vinai.io</a:t>
            </a:r>
          </a:p>
        </p:txBody>
      </p:sp>
    </p:spTree>
    <p:extLst>
      <p:ext uri="{BB962C8B-B14F-4D97-AF65-F5344CB8AC3E}">
        <p14:creationId xmlns:p14="http://schemas.microsoft.com/office/powerpoint/2010/main" val="169804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3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046EB-7563-458B-BFB0-CDBCB6C906F3}"/>
              </a:ext>
            </a:extLst>
          </p:cNvPr>
          <p:cNvSpPr txBox="1"/>
          <p:nvPr/>
        </p:nvSpPr>
        <p:spPr>
          <a:xfrm>
            <a:off x="673769" y="898746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 Formulation</a:t>
            </a:r>
          </a:p>
        </p:txBody>
      </p:sp>
      <p:pic>
        <p:nvPicPr>
          <p:cNvPr id="6" name="Google Shape;78;p15">
            <a:extLst>
              <a:ext uri="{FF2B5EF4-FFF2-40B4-BE49-F238E27FC236}">
                <a16:creationId xmlns:a16="http://schemas.microsoft.com/office/drawing/2014/main" id="{D8B2F699-E233-4766-BB32-1C84125E56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399" y="3100038"/>
            <a:ext cx="2443200" cy="14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0;p15" descr="x_{t+1} = f_{\mathcal{X}}(x_t, u_t) + w" title="MathEquation,#000000">
            <a:extLst>
              <a:ext uri="{FF2B5EF4-FFF2-40B4-BE49-F238E27FC236}">
                <a16:creationId xmlns:a16="http://schemas.microsoft.com/office/drawing/2014/main" id="{7319B121-FE6D-48F6-87ED-A9F45AEDC3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99" y="2536496"/>
            <a:ext cx="2608000" cy="3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14F0BF-532B-4C06-A590-4F2CF483AA7B}"/>
              </a:ext>
            </a:extLst>
          </p:cNvPr>
          <p:cNvSpPr txBox="1"/>
          <p:nvPr/>
        </p:nvSpPr>
        <p:spPr>
          <a:xfrm>
            <a:off x="673769" y="1856817"/>
            <a:ext cx="1080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 a high-dimensional 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389053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4</a:t>
            </a:fld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44137-5179-49FA-920E-335BB9CC2A93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High-Dimensional Control is Challenging</a:t>
            </a:r>
          </a:p>
        </p:txBody>
      </p:sp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BA3671CF-DC16-4375-A3B0-C5F514359FE2}"/>
              </a:ext>
            </a:extLst>
          </p:cNvPr>
          <p:cNvSpPr/>
          <p:nvPr/>
        </p:nvSpPr>
        <p:spPr>
          <a:xfrm>
            <a:off x="1691550" y="3798462"/>
            <a:ext cx="8625600" cy="16242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1FADDFBF-5561-4370-92D3-76DB928999AC}"/>
              </a:ext>
            </a:extLst>
          </p:cNvPr>
          <p:cNvSpPr/>
          <p:nvPr/>
        </p:nvSpPr>
        <p:spPr>
          <a:xfrm>
            <a:off x="1691550" y="1964959"/>
            <a:ext cx="8625600" cy="16242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88;p16">
            <a:extLst>
              <a:ext uri="{FF2B5EF4-FFF2-40B4-BE49-F238E27FC236}">
                <a16:creationId xmlns:a16="http://schemas.microsoft.com/office/drawing/2014/main" id="{88E49911-D394-4793-9B53-2C3A28C58893}"/>
              </a:ext>
            </a:extLst>
          </p:cNvPr>
          <p:cNvSpPr txBox="1">
            <a:spLocks/>
          </p:cNvSpPr>
          <p:nvPr/>
        </p:nvSpPr>
        <p:spPr>
          <a:xfrm>
            <a:off x="1796475" y="1966610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Attempt optimal control in the observation space</a:t>
            </a: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Embed then control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89;p16">
            <a:extLst>
              <a:ext uri="{FF2B5EF4-FFF2-40B4-BE49-F238E27FC236}">
                <a16:creationId xmlns:a16="http://schemas.microsoft.com/office/drawing/2014/main" id="{273DB6FC-7E50-4F6D-B4CA-0ED80E68A3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1672" y="2454440"/>
            <a:ext cx="1122750" cy="1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0;p16">
            <a:extLst>
              <a:ext uri="{FF2B5EF4-FFF2-40B4-BE49-F238E27FC236}">
                <a16:creationId xmlns:a16="http://schemas.microsoft.com/office/drawing/2014/main" id="{56A76F35-6CBC-495F-B706-C654C8EB51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263" y="4239037"/>
            <a:ext cx="1189017" cy="1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6">
            <a:extLst>
              <a:ext uri="{FF2B5EF4-FFF2-40B4-BE49-F238E27FC236}">
                <a16:creationId xmlns:a16="http://schemas.microsoft.com/office/drawing/2014/main" id="{4329F479-FF49-474E-837A-075BEC45FB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1672" y="4239037"/>
            <a:ext cx="1122750" cy="109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92;p16">
            <a:extLst>
              <a:ext uri="{FF2B5EF4-FFF2-40B4-BE49-F238E27FC236}">
                <a16:creationId xmlns:a16="http://schemas.microsoft.com/office/drawing/2014/main" id="{8A0DBAB1-A8E3-4E8C-A09F-E07829481387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624422" y="4785624"/>
            <a:ext cx="8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1" name="Google Shape;93;p16">
            <a:extLst>
              <a:ext uri="{FF2B5EF4-FFF2-40B4-BE49-F238E27FC236}">
                <a16:creationId xmlns:a16="http://schemas.microsoft.com/office/drawing/2014/main" id="{AE5D0EBF-652D-4C67-B689-81F3935283ED}"/>
              </a:ext>
            </a:extLst>
          </p:cNvPr>
          <p:cNvSpPr txBox="1"/>
          <p:nvPr/>
        </p:nvSpPr>
        <p:spPr>
          <a:xfrm>
            <a:off x="7489125" y="4453375"/>
            <a:ext cx="942900" cy="6645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Optimal control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" name="Google Shape;94;p16">
            <a:extLst>
              <a:ext uri="{FF2B5EF4-FFF2-40B4-BE49-F238E27FC236}">
                <a16:creationId xmlns:a16="http://schemas.microsoft.com/office/drawing/2014/main" id="{5B41D88E-2BE0-4E6F-AD26-E898ED86D9B1}"/>
              </a:ext>
            </a:extLst>
          </p:cNvPr>
          <p:cNvCxnSpPr/>
          <p:nvPr/>
        </p:nvCxnSpPr>
        <p:spPr>
          <a:xfrm>
            <a:off x="6651272" y="4785624"/>
            <a:ext cx="8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" name="Google Shape;95;p16">
            <a:extLst>
              <a:ext uri="{FF2B5EF4-FFF2-40B4-BE49-F238E27FC236}">
                <a16:creationId xmlns:a16="http://schemas.microsoft.com/office/drawing/2014/main" id="{8E94E691-94AC-459A-8908-C8A20A10CB0A}"/>
              </a:ext>
            </a:extLst>
          </p:cNvPr>
          <p:cNvSpPr txBox="1"/>
          <p:nvPr/>
        </p:nvSpPr>
        <p:spPr>
          <a:xfrm>
            <a:off x="5585325" y="2665084"/>
            <a:ext cx="942900" cy="6645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Optimal control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Google Shape;96;p16">
            <a:extLst>
              <a:ext uri="{FF2B5EF4-FFF2-40B4-BE49-F238E27FC236}">
                <a16:creationId xmlns:a16="http://schemas.microsoft.com/office/drawing/2014/main" id="{E6F23ADC-1C80-4208-8EB2-3EAC2FECDC8C}"/>
              </a:ext>
            </a:extLst>
          </p:cNvPr>
          <p:cNvCxnSpPr>
            <a:endCxn id="13" idx="1"/>
          </p:cNvCxnSpPr>
          <p:nvPr/>
        </p:nvCxnSpPr>
        <p:spPr>
          <a:xfrm rot="10800000" flipH="1">
            <a:off x="4624425" y="2997334"/>
            <a:ext cx="9609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5412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5</a:t>
            </a:fld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CB554-BE58-49B6-A163-DC3E94ACA7C9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General approach</a:t>
            </a:r>
          </a:p>
        </p:txBody>
      </p:sp>
      <p:sp>
        <p:nvSpPr>
          <p:cNvPr id="4" name="Google Shape;102;p17">
            <a:extLst>
              <a:ext uri="{FF2B5EF4-FFF2-40B4-BE49-F238E27FC236}">
                <a16:creationId xmlns:a16="http://schemas.microsoft.com/office/drawing/2014/main" id="{46BB6CAE-D0A7-4589-BA7D-B1FB970B51C8}"/>
              </a:ext>
            </a:extLst>
          </p:cNvPr>
          <p:cNvSpPr/>
          <p:nvPr/>
        </p:nvSpPr>
        <p:spPr>
          <a:xfrm>
            <a:off x="1740600" y="2778593"/>
            <a:ext cx="4309800" cy="2973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03;p17">
            <a:extLst>
              <a:ext uri="{FF2B5EF4-FFF2-40B4-BE49-F238E27FC236}">
                <a16:creationId xmlns:a16="http://schemas.microsoft.com/office/drawing/2014/main" id="{5ED82CD5-A9F9-4D17-954D-AADA563FEAAA}"/>
              </a:ext>
            </a:extLst>
          </p:cNvPr>
          <p:cNvSpPr/>
          <p:nvPr/>
        </p:nvSpPr>
        <p:spPr>
          <a:xfrm>
            <a:off x="6123750" y="2792618"/>
            <a:ext cx="4327800" cy="29733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04;p17">
            <a:extLst>
              <a:ext uri="{FF2B5EF4-FFF2-40B4-BE49-F238E27FC236}">
                <a16:creationId xmlns:a16="http://schemas.microsoft.com/office/drawing/2014/main" id="{B3D0EF19-BEFA-4BB9-8D27-4A92251F64BF}"/>
              </a:ext>
            </a:extLst>
          </p:cNvPr>
          <p:cNvSpPr/>
          <p:nvPr/>
        </p:nvSpPr>
        <p:spPr>
          <a:xfrm>
            <a:off x="1740600" y="1993243"/>
            <a:ext cx="8710800" cy="6495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Learning Controllable Embedding (LCE): A two-step framework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05;p17">
            <a:extLst>
              <a:ext uri="{FF2B5EF4-FFF2-40B4-BE49-F238E27FC236}">
                <a16:creationId xmlns:a16="http://schemas.microsoft.com/office/drawing/2014/main" id="{0DE994B2-5CC8-4315-974C-B64DB58AC0AE}"/>
              </a:ext>
            </a:extLst>
          </p:cNvPr>
          <p:cNvSpPr txBox="1"/>
          <p:nvPr/>
        </p:nvSpPr>
        <p:spPr>
          <a:xfrm>
            <a:off x="2041350" y="2924493"/>
            <a:ext cx="37083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Learn the embedding and latent dynamics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06;p17">
            <a:extLst>
              <a:ext uri="{FF2B5EF4-FFF2-40B4-BE49-F238E27FC236}">
                <a16:creationId xmlns:a16="http://schemas.microsoft.com/office/drawing/2014/main" id="{0BB610E6-839B-4321-A3CF-B72304CECE30}"/>
              </a:ext>
            </a:extLst>
          </p:cNvPr>
          <p:cNvSpPr txBox="1"/>
          <p:nvPr/>
        </p:nvSpPr>
        <p:spPr>
          <a:xfrm>
            <a:off x="6433500" y="2924493"/>
            <a:ext cx="37083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Control in the latent space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07;p17">
            <a:extLst>
              <a:ext uri="{FF2B5EF4-FFF2-40B4-BE49-F238E27FC236}">
                <a16:creationId xmlns:a16="http://schemas.microsoft.com/office/drawing/2014/main" id="{76EE31B6-4538-423B-AD04-89C5CA0EDC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2276" y="3337343"/>
            <a:ext cx="909099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8;p17">
            <a:extLst>
              <a:ext uri="{FF2B5EF4-FFF2-40B4-BE49-F238E27FC236}">
                <a16:creationId xmlns:a16="http://schemas.microsoft.com/office/drawing/2014/main" id="{08F4CBEB-3163-47C5-BB7B-68C248E119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74" y="4586168"/>
            <a:ext cx="909100" cy="835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9;p17">
            <a:extLst>
              <a:ext uri="{FF2B5EF4-FFF2-40B4-BE49-F238E27FC236}">
                <a16:creationId xmlns:a16="http://schemas.microsoft.com/office/drawing/2014/main" id="{EEF8DC9C-11F8-48EB-9F4C-4081449B8F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012" y="4586893"/>
            <a:ext cx="909100" cy="8342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cxnSp>
        <p:nvCxnSpPr>
          <p:cNvPr id="12" name="Google Shape;110;p17">
            <a:extLst>
              <a:ext uri="{FF2B5EF4-FFF2-40B4-BE49-F238E27FC236}">
                <a16:creationId xmlns:a16="http://schemas.microsoft.com/office/drawing/2014/main" id="{08E8437E-8E6B-487E-B907-269EA75D5BD3}"/>
              </a:ext>
            </a:extLst>
          </p:cNvPr>
          <p:cNvCxnSpPr>
            <a:stCxn id="9" idx="3"/>
            <a:endCxn id="18" idx="1"/>
          </p:cNvCxnSpPr>
          <p:nvPr/>
        </p:nvCxnSpPr>
        <p:spPr>
          <a:xfrm>
            <a:off x="3551375" y="3779918"/>
            <a:ext cx="8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12;p17">
            <a:extLst>
              <a:ext uri="{FF2B5EF4-FFF2-40B4-BE49-F238E27FC236}">
                <a16:creationId xmlns:a16="http://schemas.microsoft.com/office/drawing/2014/main" id="{1381E789-0F67-4854-B61E-1512D842596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551374" y="5004001"/>
            <a:ext cx="83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Google Shape;113;p17" descr="E" title="MathEquation,#000000">
            <a:extLst>
              <a:ext uri="{FF2B5EF4-FFF2-40B4-BE49-F238E27FC236}">
                <a16:creationId xmlns:a16="http://schemas.microsoft.com/office/drawing/2014/main" id="{2E6422A2-6A76-4476-9A6F-84994879E9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738" y="3491968"/>
            <a:ext cx="180066" cy="2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4;p17">
            <a:extLst>
              <a:ext uri="{FF2B5EF4-FFF2-40B4-BE49-F238E27FC236}">
                <a16:creationId xmlns:a16="http://schemas.microsoft.com/office/drawing/2014/main" id="{7AA034FE-41FD-4E65-A08B-F7E00764E2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150" y="4692368"/>
            <a:ext cx="180076" cy="21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5;p17">
            <a:extLst>
              <a:ext uri="{FF2B5EF4-FFF2-40B4-BE49-F238E27FC236}">
                <a16:creationId xmlns:a16="http://schemas.microsoft.com/office/drawing/2014/main" id="{2F081BBA-98F9-4989-9C56-886A6674DD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25" y="3779820"/>
            <a:ext cx="1086700" cy="9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6;p17">
            <a:extLst>
              <a:ext uri="{FF2B5EF4-FFF2-40B4-BE49-F238E27FC236}">
                <a16:creationId xmlns:a16="http://schemas.microsoft.com/office/drawing/2014/main" id="{D1A4B8BA-A51B-42D4-8C3B-218EA7F2B3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9401" y="3767778"/>
            <a:ext cx="1086700" cy="994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pic>
        <p:nvPicPr>
          <p:cNvPr id="18" name="Google Shape;111;p17">
            <a:extLst>
              <a:ext uri="{FF2B5EF4-FFF2-40B4-BE49-F238E27FC236}">
                <a16:creationId xmlns:a16="http://schemas.microsoft.com/office/drawing/2014/main" id="{4D5CC9D1-414E-4481-A28F-8DE5398C9DD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6176" y="3337345"/>
            <a:ext cx="962760" cy="88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7;p17">
            <a:extLst>
              <a:ext uri="{FF2B5EF4-FFF2-40B4-BE49-F238E27FC236}">
                <a16:creationId xmlns:a16="http://schemas.microsoft.com/office/drawing/2014/main" id="{44CFF4F5-EB9F-4205-8548-4E152BD693C6}"/>
              </a:ext>
            </a:extLst>
          </p:cNvPr>
          <p:cNvCxnSpPr>
            <a:stCxn id="16" idx="3"/>
          </p:cNvCxnSpPr>
          <p:nvPr/>
        </p:nvCxnSpPr>
        <p:spPr>
          <a:xfrm rot="10800000" flipH="1">
            <a:off x="7466625" y="4275970"/>
            <a:ext cx="5181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18;p17">
            <a:extLst>
              <a:ext uri="{FF2B5EF4-FFF2-40B4-BE49-F238E27FC236}">
                <a16:creationId xmlns:a16="http://schemas.microsoft.com/office/drawing/2014/main" id="{F1F0B089-B48F-4A75-A293-827D3EB0927D}"/>
              </a:ext>
            </a:extLst>
          </p:cNvPr>
          <p:cNvCxnSpPr>
            <a:endCxn id="17" idx="1"/>
          </p:cNvCxnSpPr>
          <p:nvPr/>
        </p:nvCxnSpPr>
        <p:spPr>
          <a:xfrm rot="10800000" flipH="1">
            <a:off x="8649001" y="4265241"/>
            <a:ext cx="470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119;p17">
            <a:extLst>
              <a:ext uri="{FF2B5EF4-FFF2-40B4-BE49-F238E27FC236}">
                <a16:creationId xmlns:a16="http://schemas.microsoft.com/office/drawing/2014/main" id="{7A0AFBFA-BCD5-4CA6-960A-E206E487BE63}"/>
              </a:ext>
            </a:extLst>
          </p:cNvPr>
          <p:cNvCxnSpPr/>
          <p:nvPr/>
        </p:nvCxnSpPr>
        <p:spPr>
          <a:xfrm>
            <a:off x="8113216" y="4276084"/>
            <a:ext cx="41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2" name="Google Shape;120;p17" descr="u_1" title="MathEquation,#000000">
            <a:extLst>
              <a:ext uri="{FF2B5EF4-FFF2-40B4-BE49-F238E27FC236}">
                <a16:creationId xmlns:a16="http://schemas.microsoft.com/office/drawing/2014/main" id="{5A5D8B14-998F-45DB-988F-7AA0D80E748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1163" y="4031993"/>
            <a:ext cx="24902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1;p17" descr="u_T" title="MathEquation,#000000">
            <a:extLst>
              <a:ext uri="{FF2B5EF4-FFF2-40B4-BE49-F238E27FC236}">
                <a16:creationId xmlns:a16="http://schemas.microsoft.com/office/drawing/2014/main" id="{4FEC52DC-5166-452C-89B6-BA1F5872964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41963" y="4031993"/>
            <a:ext cx="284328" cy="19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75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6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7C115-F48B-4985-A1C0-55E1DBD9B3F6}"/>
              </a:ext>
            </a:extLst>
          </p:cNvPr>
          <p:cNvSpPr txBox="1"/>
          <p:nvPr/>
        </p:nvSpPr>
        <p:spPr>
          <a:xfrm>
            <a:off x="693822" y="906499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Existing LCE Models Use Explicit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FB095-9E15-4771-87B9-BB5719A6EC5A}"/>
              </a:ext>
            </a:extLst>
          </p:cNvPr>
          <p:cNvSpPr txBox="1"/>
          <p:nvPr/>
        </p:nvSpPr>
        <p:spPr>
          <a:xfrm>
            <a:off x="693822" y="1864570"/>
            <a:ext cx="10804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Introduce an additional decoder       and learns to predict the next observation</a:t>
            </a:r>
          </a:p>
        </p:txBody>
      </p:sp>
      <p:pic>
        <p:nvPicPr>
          <p:cNvPr id="8" name="Google Shape;128;p18" descr="D" title="MathEquation,#000000">
            <a:extLst>
              <a:ext uri="{FF2B5EF4-FFF2-40B4-BE49-F238E27FC236}">
                <a16:creationId xmlns:a16="http://schemas.microsoft.com/office/drawing/2014/main" id="{056258A0-E4FC-499F-927A-37FF882697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8762" y="1925829"/>
            <a:ext cx="159000" cy="1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9;p18">
            <a:extLst>
              <a:ext uri="{FF2B5EF4-FFF2-40B4-BE49-F238E27FC236}">
                <a16:creationId xmlns:a16="http://schemas.microsoft.com/office/drawing/2014/main" id="{F6396484-14BB-498B-8C24-58F9991A38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895" y="2476564"/>
            <a:ext cx="4748200" cy="23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0;p18">
            <a:extLst>
              <a:ext uri="{FF2B5EF4-FFF2-40B4-BE49-F238E27FC236}">
                <a16:creationId xmlns:a16="http://schemas.microsoft.com/office/drawing/2014/main" id="{C2085FA9-1C8C-407C-93D9-2CC91F3DA162}"/>
              </a:ext>
            </a:extLst>
          </p:cNvPr>
          <p:cNvSpPr txBox="1"/>
          <p:nvPr/>
        </p:nvSpPr>
        <p:spPr>
          <a:xfrm>
            <a:off x="3511195" y="4922064"/>
            <a:ext cx="23097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Latent Variable Model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31;p18">
            <a:extLst>
              <a:ext uri="{FF2B5EF4-FFF2-40B4-BE49-F238E27FC236}">
                <a16:creationId xmlns:a16="http://schemas.microsoft.com/office/drawing/2014/main" id="{43BA81F4-29DA-4E72-AEE9-64A6D9EA6B08}"/>
              </a:ext>
            </a:extLst>
          </p:cNvPr>
          <p:cNvSpPr txBox="1"/>
          <p:nvPr/>
        </p:nvSpPr>
        <p:spPr>
          <a:xfrm>
            <a:off x="6231095" y="4922064"/>
            <a:ext cx="29274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True environment dynamics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351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7</a:t>
            </a:fld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C1157-5925-46AF-852E-941C62A49F8F}"/>
              </a:ext>
            </a:extLst>
          </p:cNvPr>
          <p:cNvSpPr txBox="1"/>
          <p:nvPr/>
        </p:nvSpPr>
        <p:spPr>
          <a:xfrm>
            <a:off x="673769" y="901853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Contributions</a:t>
            </a:r>
            <a:endParaRPr lang="en-US" sz="2400" b="1" dirty="0">
              <a:solidFill>
                <a:srgbClr val="0D1E87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Google Shape;163;p21">
            <a:extLst>
              <a:ext uri="{FF2B5EF4-FFF2-40B4-BE49-F238E27FC236}">
                <a16:creationId xmlns:a16="http://schemas.microsoft.com/office/drawing/2014/main" id="{08512ED8-3519-4262-8528-9227FA0E05C0}"/>
              </a:ext>
            </a:extLst>
          </p:cNvPr>
          <p:cNvSpPr/>
          <p:nvPr/>
        </p:nvSpPr>
        <p:spPr>
          <a:xfrm>
            <a:off x="1614974" y="1837893"/>
            <a:ext cx="28164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64;p21">
            <a:extLst>
              <a:ext uri="{FF2B5EF4-FFF2-40B4-BE49-F238E27FC236}">
                <a16:creationId xmlns:a16="http://schemas.microsoft.com/office/drawing/2014/main" id="{65499B04-DC8F-4E96-9691-586CF3454B80}"/>
              </a:ext>
            </a:extLst>
          </p:cNvPr>
          <p:cNvSpPr txBox="1"/>
          <p:nvPr/>
        </p:nvSpPr>
        <p:spPr>
          <a:xfrm>
            <a:off x="1668224" y="3255843"/>
            <a:ext cx="27099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Propose a decoder-free LCE-based model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65;p21">
            <a:extLst>
              <a:ext uri="{FF2B5EF4-FFF2-40B4-BE49-F238E27FC236}">
                <a16:creationId xmlns:a16="http://schemas.microsoft.com/office/drawing/2014/main" id="{5AEC3E63-649D-423E-A141-A151D710111D}"/>
              </a:ext>
            </a:extLst>
          </p:cNvPr>
          <p:cNvSpPr/>
          <p:nvPr/>
        </p:nvSpPr>
        <p:spPr>
          <a:xfrm>
            <a:off x="4571999" y="1837893"/>
            <a:ext cx="28164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66;p21">
            <a:extLst>
              <a:ext uri="{FF2B5EF4-FFF2-40B4-BE49-F238E27FC236}">
                <a16:creationId xmlns:a16="http://schemas.microsoft.com/office/drawing/2014/main" id="{29D051EF-7ECC-4A50-B4F4-382C769F2010}"/>
              </a:ext>
            </a:extLst>
          </p:cNvPr>
          <p:cNvSpPr txBox="1"/>
          <p:nvPr/>
        </p:nvSpPr>
        <p:spPr>
          <a:xfrm>
            <a:off x="4625249" y="3255843"/>
            <a:ext cx="27099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theoretical analysis for the learned embedding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67;p21">
            <a:extLst>
              <a:ext uri="{FF2B5EF4-FFF2-40B4-BE49-F238E27FC236}">
                <a16:creationId xmlns:a16="http://schemas.microsoft.com/office/drawing/2014/main" id="{BE002A8B-A25F-4AD6-96AD-47363948B88D}"/>
              </a:ext>
            </a:extLst>
          </p:cNvPr>
          <p:cNvSpPr/>
          <p:nvPr/>
        </p:nvSpPr>
        <p:spPr>
          <a:xfrm>
            <a:off x="7529023" y="1837893"/>
            <a:ext cx="2816400" cy="37587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8;p21">
            <a:extLst>
              <a:ext uri="{FF2B5EF4-FFF2-40B4-BE49-F238E27FC236}">
                <a16:creationId xmlns:a16="http://schemas.microsoft.com/office/drawing/2014/main" id="{CC0C1F08-5E08-4960-A43B-94423F516EC2}"/>
              </a:ext>
            </a:extLst>
          </p:cNvPr>
          <p:cNvSpPr txBox="1"/>
          <p:nvPr/>
        </p:nvSpPr>
        <p:spPr>
          <a:xfrm>
            <a:off x="7582274" y="3255843"/>
            <a:ext cx="27099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Conduct extensive experiments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436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8</a:t>
            </a:fld>
            <a:endParaRPr lang="en-V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40C8D-0975-4E9D-B25B-F9F67ADE293C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Learning an Embedding That is Good for Prediction</a:t>
            </a:r>
          </a:p>
        </p:txBody>
      </p:sp>
      <p:sp>
        <p:nvSpPr>
          <p:cNvPr id="18" name="Google Shape;173;p22">
            <a:extLst>
              <a:ext uri="{FF2B5EF4-FFF2-40B4-BE49-F238E27FC236}">
                <a16:creationId xmlns:a16="http://schemas.microsoft.com/office/drawing/2014/main" id="{45CA4C95-7F07-40DD-8F3A-CF0A4EB69EBD}"/>
              </a:ext>
            </a:extLst>
          </p:cNvPr>
          <p:cNvSpPr/>
          <p:nvPr/>
        </p:nvSpPr>
        <p:spPr>
          <a:xfrm>
            <a:off x="4687800" y="2032295"/>
            <a:ext cx="2816400" cy="35340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75;p22">
            <a:extLst>
              <a:ext uri="{FF2B5EF4-FFF2-40B4-BE49-F238E27FC236}">
                <a16:creationId xmlns:a16="http://schemas.microsoft.com/office/drawing/2014/main" id="{E673D4B8-C284-4579-AE8D-028E1657C2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6100" y="2451970"/>
            <a:ext cx="1719800" cy="20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76;p22">
            <a:extLst>
              <a:ext uri="{FF2B5EF4-FFF2-40B4-BE49-F238E27FC236}">
                <a16:creationId xmlns:a16="http://schemas.microsoft.com/office/drawing/2014/main" id="{E452E0CF-3476-4366-8347-6F743D22F828}"/>
              </a:ext>
            </a:extLst>
          </p:cNvPr>
          <p:cNvSpPr/>
          <p:nvPr/>
        </p:nvSpPr>
        <p:spPr>
          <a:xfrm>
            <a:off x="5060100" y="3089570"/>
            <a:ext cx="840900" cy="81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7;p22">
            <a:extLst>
              <a:ext uri="{FF2B5EF4-FFF2-40B4-BE49-F238E27FC236}">
                <a16:creationId xmlns:a16="http://schemas.microsoft.com/office/drawing/2014/main" id="{3A5B78E5-B226-4012-9307-3D7FC6879FC2}"/>
              </a:ext>
            </a:extLst>
          </p:cNvPr>
          <p:cNvSpPr txBox="1"/>
          <p:nvPr/>
        </p:nvSpPr>
        <p:spPr>
          <a:xfrm>
            <a:off x="1919325" y="2451970"/>
            <a:ext cx="2519700" cy="37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representation bottleneck</a:t>
            </a:r>
            <a:endParaRPr sz="1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" name="Google Shape;178;p22">
            <a:extLst>
              <a:ext uri="{FF2B5EF4-FFF2-40B4-BE49-F238E27FC236}">
                <a16:creationId xmlns:a16="http://schemas.microsoft.com/office/drawing/2014/main" id="{940F8602-E74B-48B3-BFBC-F099618262A1}"/>
              </a:ext>
            </a:extLst>
          </p:cNvPr>
          <p:cNvCxnSpPr>
            <a:stCxn id="20" idx="2"/>
            <a:endCxn id="21" idx="2"/>
          </p:cNvCxnSpPr>
          <p:nvPr/>
        </p:nvCxnSpPr>
        <p:spPr>
          <a:xfrm rot="10800000">
            <a:off x="3179100" y="2826920"/>
            <a:ext cx="1881000" cy="66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79;p22">
            <a:extLst>
              <a:ext uri="{FF2B5EF4-FFF2-40B4-BE49-F238E27FC236}">
                <a16:creationId xmlns:a16="http://schemas.microsoft.com/office/drawing/2014/main" id="{7785EBB6-7983-4896-8DAD-1DE696407822}"/>
              </a:ext>
            </a:extLst>
          </p:cNvPr>
          <p:cNvSpPr txBox="1"/>
          <p:nvPr/>
        </p:nvSpPr>
        <p:spPr>
          <a:xfrm>
            <a:off x="3621000" y="5013720"/>
            <a:ext cx="49500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Decoder-based Directed Graph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116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36658-48D5-4088-8537-DB3D751D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9</a:t>
            </a:fld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F3769-4734-4FCC-90B9-8CC4E342AFE7}"/>
              </a:ext>
            </a:extLst>
          </p:cNvPr>
          <p:cNvSpPr txBox="1"/>
          <p:nvPr/>
        </p:nvSpPr>
        <p:spPr>
          <a:xfrm>
            <a:off x="673770" y="875220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D1E87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Learning an Embedding That is Good for Prediction</a:t>
            </a:r>
          </a:p>
        </p:txBody>
      </p:sp>
      <p:sp>
        <p:nvSpPr>
          <p:cNvPr id="10" name="Google Shape;184;p23">
            <a:extLst>
              <a:ext uri="{FF2B5EF4-FFF2-40B4-BE49-F238E27FC236}">
                <a16:creationId xmlns:a16="http://schemas.microsoft.com/office/drawing/2014/main" id="{38FF9306-A2E0-4D82-A643-B082F38F2DFF}"/>
              </a:ext>
            </a:extLst>
          </p:cNvPr>
          <p:cNvSpPr/>
          <p:nvPr/>
        </p:nvSpPr>
        <p:spPr>
          <a:xfrm>
            <a:off x="4425600" y="2077811"/>
            <a:ext cx="2816400" cy="3534000"/>
          </a:xfrm>
          <a:prstGeom prst="roundRect">
            <a:avLst>
              <a:gd name="adj" fmla="val 534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85;p23">
            <a:extLst>
              <a:ext uri="{FF2B5EF4-FFF2-40B4-BE49-F238E27FC236}">
                <a16:creationId xmlns:a16="http://schemas.microsoft.com/office/drawing/2014/main" id="{3AD37B01-2612-4491-9FEA-D8B86C40A6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0124" y="2253086"/>
            <a:ext cx="2087325" cy="27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6;p23">
            <a:extLst>
              <a:ext uri="{FF2B5EF4-FFF2-40B4-BE49-F238E27FC236}">
                <a16:creationId xmlns:a16="http://schemas.microsoft.com/office/drawing/2014/main" id="{4D187B68-8C9B-463C-9CA2-6606A798B144}"/>
              </a:ext>
            </a:extLst>
          </p:cNvPr>
          <p:cNvSpPr/>
          <p:nvPr/>
        </p:nvSpPr>
        <p:spPr>
          <a:xfrm>
            <a:off x="4597876" y="2858911"/>
            <a:ext cx="853500" cy="81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87;p23">
            <a:extLst>
              <a:ext uri="{FF2B5EF4-FFF2-40B4-BE49-F238E27FC236}">
                <a16:creationId xmlns:a16="http://schemas.microsoft.com/office/drawing/2014/main" id="{16129C06-AEC2-4173-B926-0B48B2309F39}"/>
              </a:ext>
            </a:extLst>
          </p:cNvPr>
          <p:cNvCxnSpPr>
            <a:cxnSpLocks/>
            <a:stCxn id="15" idx="2"/>
            <a:endCxn id="12" idx="2"/>
          </p:cNvCxnSpPr>
          <p:nvPr/>
        </p:nvCxnSpPr>
        <p:spPr>
          <a:xfrm>
            <a:off x="2935079" y="2886278"/>
            <a:ext cx="1662797" cy="37988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" name="Google Shape;189;p23">
            <a:extLst>
              <a:ext uri="{FF2B5EF4-FFF2-40B4-BE49-F238E27FC236}">
                <a16:creationId xmlns:a16="http://schemas.microsoft.com/office/drawing/2014/main" id="{60E548E4-C5ED-4E36-B6E3-84B219915E69}"/>
              </a:ext>
            </a:extLst>
          </p:cNvPr>
          <p:cNvSpPr txBox="1"/>
          <p:nvPr/>
        </p:nvSpPr>
        <p:spPr>
          <a:xfrm>
            <a:off x="7537825" y="2926861"/>
            <a:ext cx="2523600" cy="17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Predictive suboptimality of a representation</a:t>
            </a: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vi" sz="1400" i="1" dirty="0">
                <a:latin typeface="Open Sans"/>
                <a:ea typeface="Open Sans"/>
                <a:cs typeface="Open Sans"/>
                <a:sym typeface="Open Sans"/>
              </a:rPr>
              <a:t>best possible</a:t>
            </a:r>
            <a:r>
              <a:rPr lang="vi" sz="1400" dirty="0">
                <a:latin typeface="Open Sans"/>
                <a:ea typeface="Open Sans"/>
                <a:cs typeface="Open Sans"/>
                <a:sym typeface="Open Sans"/>
              </a:rPr>
              <a:t> prediction loss achievable by such this model family for a fixed choice of representation</a:t>
            </a:r>
            <a:endParaRPr sz="14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88;p23">
            <a:extLst>
              <a:ext uri="{FF2B5EF4-FFF2-40B4-BE49-F238E27FC236}">
                <a16:creationId xmlns:a16="http://schemas.microsoft.com/office/drawing/2014/main" id="{8D8A6E1C-6B50-467D-B7F5-78E269302C5E}"/>
              </a:ext>
            </a:extLst>
          </p:cNvPr>
          <p:cNvSpPr txBox="1"/>
          <p:nvPr/>
        </p:nvSpPr>
        <p:spPr>
          <a:xfrm>
            <a:off x="1693333" y="2497486"/>
            <a:ext cx="2483492" cy="3887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representation bottleneck</a:t>
            </a:r>
            <a:endParaRPr sz="1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90;p23">
            <a:extLst>
              <a:ext uri="{FF2B5EF4-FFF2-40B4-BE49-F238E27FC236}">
                <a16:creationId xmlns:a16="http://schemas.microsoft.com/office/drawing/2014/main" id="{210F7C77-E65D-4F2F-8AC3-68F4027FBD61}"/>
              </a:ext>
            </a:extLst>
          </p:cNvPr>
          <p:cNvSpPr txBox="1"/>
          <p:nvPr/>
        </p:nvSpPr>
        <p:spPr>
          <a:xfrm>
            <a:off x="3358786" y="5128448"/>
            <a:ext cx="49500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 b="1" dirty="0">
                <a:latin typeface="Open Sans"/>
                <a:ea typeface="Open Sans"/>
                <a:cs typeface="Open Sans"/>
                <a:sym typeface="Open Sans"/>
              </a:rPr>
              <a:t>Decoder-free Undirected Graph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184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632</Words>
  <Application>Microsoft Office PowerPoint</Application>
  <PresentationFormat>Widescreen</PresentationFormat>
  <Paragraphs>219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595</dc:creator>
  <cp:lastModifiedBy>Nguyen Duc Tung 20154254</cp:lastModifiedBy>
  <cp:revision>23</cp:revision>
  <dcterms:created xsi:type="dcterms:W3CDTF">2020-08-27T07:09:17Z</dcterms:created>
  <dcterms:modified xsi:type="dcterms:W3CDTF">2020-09-11T18:11:46Z</dcterms:modified>
</cp:coreProperties>
</file>